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446" r:id="rId2"/>
    <p:sldId id="482" r:id="rId3"/>
    <p:sldId id="266" r:id="rId4"/>
    <p:sldId id="270" r:id="rId5"/>
    <p:sldId id="272" r:id="rId6"/>
    <p:sldId id="464" r:id="rId7"/>
    <p:sldId id="470" r:id="rId8"/>
    <p:sldId id="478" r:id="rId9"/>
    <p:sldId id="471" r:id="rId10"/>
    <p:sldId id="472" r:id="rId11"/>
    <p:sldId id="473" r:id="rId12"/>
    <p:sldId id="474" r:id="rId13"/>
    <p:sldId id="475" r:id="rId14"/>
    <p:sldId id="480" r:id="rId15"/>
    <p:sldId id="481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378" autoAdjust="0"/>
    <p:restoredTop sz="91534" autoAdjust="0"/>
  </p:normalViewPr>
  <p:slideViewPr>
    <p:cSldViewPr>
      <p:cViewPr>
        <p:scale>
          <a:sx n="66" d="100"/>
          <a:sy n="66" d="100"/>
        </p:scale>
        <p:origin x="-8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 smtClean="0"/>
              <a:t>Company Private</a:t>
            </a:r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7B1775DA-9879-412F-84E0-005DFB952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9543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5831"/>
            <a:ext cx="5436909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 smtClean="0"/>
              <a:t>Company Private</a:t>
            </a: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4E601D7-793C-484B-BDFA-E78BDFCB7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244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77" y="4715154"/>
            <a:ext cx="5435981" cy="4465288"/>
          </a:xfrm>
          <a:noFill/>
          <a:ln/>
        </p:spPr>
        <p:txBody>
          <a:bodyPr/>
          <a:lstStyle/>
          <a:p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Analiza dostępnych obecnie lub będących w fazie badań i wdrożeń innowacyjnych metod i technologii łączenia elementów lotniczych w sposób nierozłączny. Prace badawcze i wdrożeniowe nad technologiami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bezhukowymi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 różnych obszarach produkcji lotniczej.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b="1" smtClean="0">
                <a:latin typeface="Arial" charset="0"/>
              </a:rPr>
              <a:t>Zakres przygotowania infrastruktury pod uruchomienie  S-70i obejmował miedzy innymi: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b="1" smtClean="0"/>
              <a:t>Prowadz</a:t>
            </a:r>
            <a:r>
              <a:rPr lang="pl-PL" b="1" smtClean="0">
                <a:latin typeface="Arial" charset="0"/>
              </a:rPr>
              <a:t>enie </a:t>
            </a:r>
            <a:r>
              <a:rPr lang="pl-PL" b="1" smtClean="0"/>
              <a:t>modernizacje</a:t>
            </a:r>
            <a:r>
              <a:rPr lang="pl-PL" b="1" smtClean="0">
                <a:latin typeface="Arial" charset="0"/>
              </a:rPr>
              <a:t> budynków (3 modernizacje roku)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b="1" smtClean="0">
                <a:latin typeface="Arial" charset="0"/>
              </a:rPr>
              <a:t>Modernizację i zakup maszyn i urządzeń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b="1" smtClean="0">
                <a:latin typeface="Arial" charset="0"/>
              </a:rPr>
              <a:t>Informatyzację w tym wdrożenie systemu SAP w tym prowadzenie księgowości według  polskiej ustawy o rachunkowości i GAAP.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b="1" smtClean="0">
                <a:latin typeface="Arial" charset="0"/>
              </a:rPr>
              <a:t>Zakup i produkcję oprzyrządowania detalicznego, montażowego i testującego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b="1" smtClean="0">
                <a:latin typeface="Arial" charset="0"/>
              </a:rPr>
              <a:t>Zabezpieczenie spółki w tym ogrodzenie i monitoring</a:t>
            </a:r>
          </a:p>
          <a:p>
            <a:pPr eaLnBrk="1" hangingPunct="1">
              <a:spcBef>
                <a:spcPct val="0"/>
              </a:spcBef>
            </a:pPr>
            <a:endParaRPr lang="pl-PL" b="1" smtClean="0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5F883-04AD-4580-B828-41480CEA41A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72050" cy="372903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204" y="4715831"/>
            <a:ext cx="4981267" cy="4470039"/>
          </a:xfrm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77" y="4715154"/>
            <a:ext cx="5435981" cy="4465288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77" y="4715154"/>
            <a:ext cx="5435981" cy="4465288"/>
          </a:xfrm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  <a:p>
            <a:pPr eaLnBrk="1" hangingPunct="1"/>
            <a:r>
              <a:rPr lang="en-US" dirty="0" smtClean="0"/>
              <a:t>High resistance to mechanical damage </a:t>
            </a:r>
            <a:endParaRPr lang="pl-PL" dirty="0" smtClean="0"/>
          </a:p>
          <a:p>
            <a:pPr eaLnBrk="1" hangingPunct="1"/>
            <a:r>
              <a:rPr lang="en-US" dirty="0" smtClean="0"/>
              <a:t>Resistance to chemicals and hydraulic fluids</a:t>
            </a:r>
            <a:endParaRPr lang="pl-PL" dirty="0" smtClean="0"/>
          </a:p>
          <a:p>
            <a:pPr eaLnBrk="1" hangingPunct="1"/>
            <a:r>
              <a:rPr lang="pl-PL" dirty="0" err="1" smtClean="0"/>
              <a:t>Resistance</a:t>
            </a:r>
            <a:r>
              <a:rPr lang="pl-PL" dirty="0" smtClean="0"/>
              <a:t> to </a:t>
            </a:r>
            <a:r>
              <a:rPr lang="pl-PL" dirty="0" err="1" smtClean="0"/>
              <a:t>weathering</a:t>
            </a:r>
            <a:r>
              <a:rPr lang="pl-PL" dirty="0" smtClean="0"/>
              <a:t> </a:t>
            </a:r>
          </a:p>
          <a:p>
            <a:pPr eaLnBrk="1" hangingPunct="1"/>
            <a:r>
              <a:rPr lang="en-US" dirty="0" smtClean="0"/>
              <a:t>The coating does not change color, no fade</a:t>
            </a:r>
            <a:endParaRPr lang="pl-PL" dirty="0" smtClean="0"/>
          </a:p>
          <a:p>
            <a:pPr eaLnBrk="1" hangingPunct="1"/>
            <a:r>
              <a:rPr lang="pl-PL" dirty="0" smtClean="0"/>
              <a:t>High </a:t>
            </a:r>
            <a:r>
              <a:rPr lang="pl-PL" dirty="0" err="1" smtClean="0"/>
              <a:t>durability</a:t>
            </a:r>
            <a:r>
              <a:rPr lang="pl-PL" dirty="0" smtClean="0"/>
              <a:t> and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</a:p>
          <a:p>
            <a:pPr eaLnBrk="1" hangingPunct="1"/>
            <a:r>
              <a:rPr lang="en-US" dirty="0" smtClean="0"/>
              <a:t>Unique mechanism of curing of the coating</a:t>
            </a:r>
            <a:endParaRPr lang="pl-PL" dirty="0" smtClean="0"/>
          </a:p>
          <a:p>
            <a:pPr eaLnBrk="1" hangingPunct="1"/>
            <a:r>
              <a:rPr lang="en-US" dirty="0" smtClean="0"/>
              <a:t>Meets the demanding requirements of environmental protection associated with low emission of volatiles into the atmosphere. VOC is less than 420 g / l. In preparation of the enamel paint is not used at all diluents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77" y="4715154"/>
            <a:ext cx="5435981" cy="4465288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77" y="4715154"/>
            <a:ext cx="5435981" cy="4465288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Konstrukcja części w systemie CATIA musi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uwzględniad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możliwości wykonawcze na obrabiarkach CNC. Obrabiane części na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maszynachCNC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charakteryzują się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wybraniami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kieszeniowymi z kątem otwartym lub zamkniętym jak i usztywnieniami</a:t>
            </a:r>
          </a:p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77" y="4715154"/>
            <a:ext cx="5435981" cy="4465288"/>
          </a:xfrm>
          <a:noFill/>
          <a:ln/>
        </p:spPr>
        <p:txBody>
          <a:bodyPr/>
          <a:lstStyle/>
          <a:p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Podczas skrawania detali integralnych szczególnie z pełnego materiału na obrabiarkach sterowanych numerycznie na „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gotowo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” zmianie ulegają jego kształty i wymiary po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zakooczonej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obróbce detalu i po wyjęciu go z przyrządu. Wpływ na to mają następujące czynniki:</a:t>
            </a:r>
          </a:p>
          <a:p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a)Skład chemiczny obrabianego stopu </a:t>
            </a:r>
          </a:p>
          <a:p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b)Struktura obrabianego stopu </a:t>
            </a:r>
          </a:p>
          <a:p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c)Wtrącenia niemetaliczne obrabianego stopu</a:t>
            </a:r>
          </a:p>
          <a:p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d)Naprężenia resztkowe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77" y="4715154"/>
            <a:ext cx="5435981" cy="4465288"/>
          </a:xfrm>
          <a:noFill/>
          <a:ln/>
        </p:spPr>
        <p:txBody>
          <a:bodyPr/>
          <a:lstStyle/>
          <a:p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Wprowadzenie Technologii HSM umożliwi wykonanie części z cienkimi ściankami, pozwala na uniknięcie odlewów i odkuwek co jest drogie przy małych ilościach. Zwiększa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opłacalnośd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elastycznośd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wykonywanych części na maszynach CNC. Zostaje tutaj znacząco zwiększona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wydajnośd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jak i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jakośd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wykonywanych części poprzez zmniejszenie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drgao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podczas obróbki.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77" y="4715154"/>
            <a:ext cx="5435981" cy="4465288"/>
          </a:xfrm>
          <a:noFill/>
          <a:ln/>
        </p:spPr>
        <p:txBody>
          <a:bodyPr/>
          <a:lstStyle/>
          <a:p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Wprowadzenie Technologii HSM umożliwi wykonanie części z cienkimi ściankami, pozwala na uniknięcie odlewów i odkuwek co jest drogie przy małych ilościach. Zwiększa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opłacalnośd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elastycznośd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wykonywanych części na maszynach CNC. Zostaje tutaj znacząco zwiększona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wydajnośd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jak i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jakośd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wykonywanych części poprzez zmniejszenie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drgao</a:t>
            </a:r>
            <a:r>
              <a:rPr lang="pl-PL" sz="12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podczas obróbki.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2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765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 lIns="91440"/>
          <a:lstStyle>
            <a:lvl1pPr marL="0" indent="0" algn="ctr">
              <a:defRPr sz="30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9A162-0ED9-40A3-8224-439911FD5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6096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60960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AAA0B-F68F-49FA-A53F-336AA8E5C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609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422910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737F0-CB77-4705-8DFF-461FDE8C0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" y="38100"/>
            <a:ext cx="7772400" cy="762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76700" cy="4953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076700" cy="2400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86300" y="3695700"/>
            <a:ext cx="4076700" cy="2400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07163"/>
            <a:ext cx="911225" cy="274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7188" y="6477000"/>
            <a:ext cx="126365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Company Private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3FB0-EE09-49F8-AD67-E63D446B9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7A1D0-7280-4565-9FAC-B55A5507F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366A7-3E4D-43C9-8918-0280EBD8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FA79-3A68-470E-A12E-48DA19FDA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4D42-B738-406B-A980-146B5C637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62BC-484D-4F24-8923-47B27EDCD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C6F1-F156-4571-B957-D280D2BB0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2328-0367-4612-A893-75403F019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1DC7A-C31C-418A-B98D-1712E0B31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301625" y="995363"/>
            <a:ext cx="8550275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35E399-3ED6-40BD-B836-D6DEA358F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tabLst>
          <a:tab pos="6921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rtl="0" eaLnBrk="0" fontAlgn="base" hangingPunct="0">
        <a:spcBef>
          <a:spcPct val="20000"/>
        </a:spcBef>
        <a:spcAft>
          <a:spcPct val="0"/>
        </a:spcAft>
        <a:tabLst>
          <a:tab pos="692150" algn="l"/>
        </a:tabLst>
        <a:defRPr sz="2400">
          <a:solidFill>
            <a:schemeClr val="tx1"/>
          </a:solidFill>
          <a:latin typeface="+mn-lt"/>
        </a:defRPr>
      </a:lvl2pPr>
      <a:lvl3pPr marL="1149350" indent="-234950" algn="l" rtl="0" eaLnBrk="0" fontAlgn="base" hangingPunct="0">
        <a:spcBef>
          <a:spcPct val="20000"/>
        </a:spcBef>
        <a:spcAft>
          <a:spcPct val="0"/>
        </a:spcAft>
        <a:tabLst>
          <a:tab pos="692150" algn="l"/>
        </a:tabLst>
        <a:defRPr sz="2400">
          <a:solidFill>
            <a:schemeClr val="tx1"/>
          </a:solidFill>
          <a:latin typeface="+mn-lt"/>
        </a:defRPr>
      </a:lvl3pPr>
      <a:lvl4pPr marL="1606550" indent="-234950" algn="l" rtl="0" eaLnBrk="0" fontAlgn="base" hangingPunct="0">
        <a:spcBef>
          <a:spcPct val="20000"/>
        </a:spcBef>
        <a:spcAft>
          <a:spcPct val="0"/>
        </a:spcAft>
        <a:tabLst>
          <a:tab pos="692150" algn="l"/>
        </a:tabLst>
        <a:defRPr sz="2400">
          <a:solidFill>
            <a:schemeClr val="tx1"/>
          </a:solidFill>
          <a:latin typeface="+mn-lt"/>
        </a:defRPr>
      </a:lvl4pPr>
      <a:lvl5pPr marL="2063750" indent="-234950" algn="l" rtl="0" eaLnBrk="0" fontAlgn="base" hangingPunct="0">
        <a:spcBef>
          <a:spcPct val="20000"/>
        </a:spcBef>
        <a:spcAft>
          <a:spcPct val="0"/>
        </a:spcAft>
        <a:tabLst>
          <a:tab pos="692150" algn="l"/>
        </a:tabLst>
        <a:defRPr sz="2400">
          <a:solidFill>
            <a:schemeClr val="tx1"/>
          </a:solidFill>
          <a:latin typeface="+mn-lt"/>
        </a:defRPr>
      </a:lvl5pPr>
      <a:lvl6pPr marL="2520950" indent="-234950" algn="l" rtl="0" fontAlgn="base">
        <a:spcBef>
          <a:spcPct val="20000"/>
        </a:spcBef>
        <a:spcAft>
          <a:spcPct val="0"/>
        </a:spcAft>
        <a:tabLst>
          <a:tab pos="692150" algn="l"/>
        </a:tabLst>
        <a:defRPr sz="2400">
          <a:solidFill>
            <a:schemeClr val="tx1"/>
          </a:solidFill>
          <a:latin typeface="+mn-lt"/>
        </a:defRPr>
      </a:lvl6pPr>
      <a:lvl7pPr marL="2978150" indent="-234950" algn="l" rtl="0" fontAlgn="base">
        <a:spcBef>
          <a:spcPct val="20000"/>
        </a:spcBef>
        <a:spcAft>
          <a:spcPct val="0"/>
        </a:spcAft>
        <a:tabLst>
          <a:tab pos="692150" algn="l"/>
        </a:tabLst>
        <a:defRPr sz="2400">
          <a:solidFill>
            <a:schemeClr val="tx1"/>
          </a:solidFill>
          <a:latin typeface="+mn-lt"/>
        </a:defRPr>
      </a:lvl7pPr>
      <a:lvl8pPr marL="3435350" indent="-234950" algn="l" rtl="0" fontAlgn="base">
        <a:spcBef>
          <a:spcPct val="20000"/>
        </a:spcBef>
        <a:spcAft>
          <a:spcPct val="0"/>
        </a:spcAft>
        <a:tabLst>
          <a:tab pos="692150" algn="l"/>
        </a:tabLst>
        <a:defRPr sz="2400">
          <a:solidFill>
            <a:schemeClr val="tx1"/>
          </a:solidFill>
          <a:latin typeface="+mn-lt"/>
        </a:defRPr>
      </a:lvl8pPr>
      <a:lvl9pPr marL="3892550" indent="-234950" algn="l" rtl="0" fontAlgn="base">
        <a:spcBef>
          <a:spcPct val="20000"/>
        </a:spcBef>
        <a:spcAft>
          <a:spcPct val="0"/>
        </a:spcAft>
        <a:tabLst>
          <a:tab pos="6921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7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8" descr="SAS_PZL_Mielec_logo_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6294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90600" y="4495800"/>
            <a:ext cx="70167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000" dirty="0"/>
              <a:t>PZL Mielec </a:t>
            </a:r>
            <a:endParaRPr lang="pl-PL" sz="4000" dirty="0" smtClean="0"/>
          </a:p>
          <a:p>
            <a:pPr algn="ctr" eaLnBrk="0" hangingPunct="0">
              <a:defRPr/>
            </a:pPr>
            <a:r>
              <a:rPr lang="pl-PL" sz="4000" dirty="0" err="1" smtClean="0"/>
              <a:t>Why</a:t>
            </a:r>
            <a:r>
              <a:rPr lang="pl-PL" sz="4000" dirty="0" smtClean="0"/>
              <a:t> technology?</a:t>
            </a:r>
            <a:endParaRPr lang="en-US" sz="4000" dirty="0"/>
          </a:p>
          <a:p>
            <a:pPr algn="ctr" eaLnBrk="0" hangingPunct="0">
              <a:defRPr/>
            </a:pPr>
            <a:r>
              <a:rPr lang="pl-PL" sz="4000" dirty="0"/>
              <a:t> </a:t>
            </a:r>
            <a:endParaRPr lang="pl-PL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endParaRPr lang="pl-PL" kern="0" dirty="0"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3C6F1-F156-4571-B957-D280D2BB04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Symbol zastępczy stopki 1"/>
          <p:cNvSpPr txBox="1">
            <a:spLocks/>
          </p:cNvSpPr>
          <p:nvPr/>
        </p:nvSpPr>
        <p:spPr>
          <a:xfrm>
            <a:off x="3765550" y="6629400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251520" y="1000108"/>
            <a:ext cx="8712968" cy="6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0">
            <a:spAutoFit/>
          </a:bodyPr>
          <a:lstStyle/>
          <a:p>
            <a:r>
              <a:rPr lang="en-US" dirty="0" smtClean="0"/>
              <a:t>ANALYSIS OF CHANGES IN THE SHAPE OF MACHINING AND EFFECTIVE</a:t>
            </a:r>
            <a:r>
              <a:rPr lang="pl-PL" dirty="0" smtClean="0"/>
              <a:t> COUNTERACT OF IT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63FB0-EE09-49F8-AD67-E63D446B9D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Symbol zastępczy stopki 1"/>
          <p:cNvSpPr txBox="1">
            <a:spLocks/>
          </p:cNvSpPr>
          <p:nvPr/>
        </p:nvSpPr>
        <p:spPr>
          <a:xfrm>
            <a:off x="3765550" y="6629400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  <p:pic>
        <p:nvPicPr>
          <p:cNvPr id="11" name="Picture 22" descr="Nowy obraz"/>
          <p:cNvPicPr>
            <a:picLocks noChangeAspect="1" noChangeArrowheads="1"/>
          </p:cNvPicPr>
          <p:nvPr/>
        </p:nvPicPr>
        <p:blipFill>
          <a:blip r:embed="rId3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39552" y="2780928"/>
            <a:ext cx="4968552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Expected</a:t>
            </a:r>
            <a:r>
              <a:rPr lang="pl-PL" sz="1600" dirty="0" smtClean="0"/>
              <a:t> </a:t>
            </a:r>
            <a:r>
              <a:rPr lang="pl-PL" sz="1600" dirty="0" err="1" smtClean="0"/>
              <a:t>results</a:t>
            </a:r>
            <a:r>
              <a:rPr lang="pl-PL" sz="1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Reducing shortages of about ~ 80% to 90%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A significant reduction in labor-intensive technology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The reduction in the cost of good parts about ~ 20%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Improving </a:t>
            </a:r>
            <a:r>
              <a:rPr lang="pl-PL" sz="1600" dirty="0" smtClean="0"/>
              <a:t>parts </a:t>
            </a:r>
            <a:r>
              <a:rPr lang="en-US" sz="1600" dirty="0" smtClean="0"/>
              <a:t>on-time delivery </a:t>
            </a:r>
            <a:r>
              <a:rPr lang="pl-PL" sz="1600" dirty="0" smtClean="0"/>
              <a:t>(</a:t>
            </a:r>
            <a:r>
              <a:rPr lang="en-US" sz="1600" dirty="0" smtClean="0"/>
              <a:t>OTD</a:t>
            </a:r>
            <a:r>
              <a:rPr lang="pl-PL" sz="1600" dirty="0" smtClean="0"/>
              <a:t>) </a:t>
            </a:r>
            <a:r>
              <a:rPr lang="en-US" sz="1600" dirty="0" smtClean="0"/>
              <a:t>performed on CNC machines</a:t>
            </a:r>
            <a:endParaRPr lang="pl-PL" sz="1600" dirty="0" smtClean="0"/>
          </a:p>
          <a:p>
            <a:endParaRPr lang="pl-PL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3239011" cy="23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414" y="390508"/>
            <a:ext cx="90730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DIRECTION OF TECHNOLOGY DEVELOPMENT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251520" y="1196752"/>
            <a:ext cx="8712968" cy="127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0">
            <a:spAutoFit/>
          </a:bodyPr>
          <a:lstStyle/>
          <a:p>
            <a:r>
              <a:rPr lang="en-US" dirty="0" smtClean="0"/>
              <a:t>TECHNOLOGICAL PROCESS DESIGN FOR CNC MACHINES USING TECHNOLOGY AND HSM OF MACHINE-TOOL-RETAIL AND IMPLEMENTATION OF CURVES BAG HSM </a:t>
            </a:r>
            <a:br>
              <a:rPr lang="en-US" dirty="0" smtClean="0"/>
            </a:br>
            <a:endParaRPr lang="pl-PL" dirty="0" smtClean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63FB0-EE09-49F8-AD67-E63D446B9D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Symbol zastępczy stopki 1"/>
          <p:cNvSpPr txBox="1">
            <a:spLocks/>
          </p:cNvSpPr>
          <p:nvPr/>
        </p:nvSpPr>
        <p:spPr>
          <a:xfrm>
            <a:off x="3765550" y="6629400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  <p:pic>
        <p:nvPicPr>
          <p:cNvPr id="11" name="Picture 22" descr="Nowy obraz"/>
          <p:cNvPicPr>
            <a:picLocks noChangeAspect="1" noChangeArrowheads="1"/>
          </p:cNvPicPr>
          <p:nvPr/>
        </p:nvPicPr>
        <p:blipFill>
          <a:blip r:embed="rId3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323528" y="3501008"/>
            <a:ext cx="54006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</a:t>
            </a:r>
            <a:r>
              <a:rPr lang="pl-PL" sz="1600" dirty="0" err="1" smtClean="0"/>
              <a:t>results</a:t>
            </a:r>
            <a:r>
              <a:rPr lang="pl-PL" sz="1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A significant reduction in labor-intensive technology </a:t>
            </a:r>
            <a:r>
              <a:rPr lang="pl-PL" sz="1600" dirty="0" smtClean="0"/>
              <a:t>-</a:t>
            </a:r>
            <a:r>
              <a:rPr lang="en-US" sz="1600" dirty="0" smtClean="0"/>
              <a:t>More than seven-fold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The reduction in the cost of good parts about ~ 60%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Improving on-time delivery </a:t>
            </a:r>
            <a:r>
              <a:rPr lang="pl-PL" sz="1600" dirty="0" smtClean="0"/>
              <a:t>parts </a:t>
            </a:r>
            <a:r>
              <a:rPr lang="en-US" sz="1600" dirty="0" smtClean="0"/>
              <a:t>performance </a:t>
            </a:r>
            <a:r>
              <a:rPr lang="pl-PL" sz="1600" dirty="0" smtClean="0"/>
              <a:t>on </a:t>
            </a:r>
            <a:r>
              <a:rPr lang="en-US" sz="1600" dirty="0" smtClean="0"/>
              <a:t>CNC machines</a:t>
            </a:r>
            <a:endParaRPr lang="pl-PL" sz="1600" dirty="0" smtClean="0"/>
          </a:p>
          <a:p>
            <a:endParaRPr lang="pl-PL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140968"/>
            <a:ext cx="2885005" cy="167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414" y="390508"/>
            <a:ext cx="90730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DIRECTION OF TECHNOLOGY DEVELOPMENT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251520" y="1196752"/>
            <a:ext cx="8712968" cy="127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0">
            <a:spAutoFit/>
          </a:bodyPr>
          <a:lstStyle/>
          <a:p>
            <a:r>
              <a:rPr lang="pl-PL" dirty="0" smtClean="0"/>
              <a:t>INNOVATIVE CONNECTIONS - INNOVATIVE TECHNOLOGY OF COMPLEX METHODS PERMANENT JOINTS (</a:t>
            </a:r>
            <a:r>
              <a:rPr lang="pl-PL" dirty="0" err="1" smtClean="0"/>
              <a:t>glue</a:t>
            </a:r>
            <a:r>
              <a:rPr lang="pl-PL" dirty="0" smtClean="0"/>
              <a:t>, </a:t>
            </a:r>
            <a:r>
              <a:rPr lang="pl-PL" dirty="0" err="1" smtClean="0"/>
              <a:t>welding</a:t>
            </a:r>
            <a:r>
              <a:rPr lang="pl-PL" dirty="0" smtClean="0"/>
              <a:t>, </a:t>
            </a:r>
            <a:r>
              <a:rPr lang="pl-PL" dirty="0" err="1" smtClean="0"/>
              <a:t>riveting</a:t>
            </a:r>
            <a:r>
              <a:rPr lang="pl-PL" dirty="0" smtClean="0"/>
              <a:t>, </a:t>
            </a:r>
            <a:r>
              <a:rPr lang="pl-PL" dirty="0" err="1" smtClean="0"/>
              <a:t>friction</a:t>
            </a:r>
            <a:r>
              <a:rPr lang="pl-PL" dirty="0" smtClean="0"/>
              <a:t> </a:t>
            </a:r>
            <a:r>
              <a:rPr lang="pl-PL" dirty="0" err="1" smtClean="0"/>
              <a:t>welding</a:t>
            </a:r>
            <a:r>
              <a:rPr lang="pl-PL" dirty="0" smtClean="0"/>
              <a:t>, ETC.) </a:t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63FB0-EE09-49F8-AD67-E63D446B9D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Symbol zastępczy stopki 1"/>
          <p:cNvSpPr txBox="1">
            <a:spLocks/>
          </p:cNvSpPr>
          <p:nvPr/>
        </p:nvSpPr>
        <p:spPr>
          <a:xfrm>
            <a:off x="3765550" y="6629400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  <p:pic>
        <p:nvPicPr>
          <p:cNvPr id="11" name="Picture 22" descr="Nowy obraz"/>
          <p:cNvPicPr>
            <a:picLocks noChangeAspect="1" noChangeArrowheads="1"/>
          </p:cNvPicPr>
          <p:nvPr/>
        </p:nvPicPr>
        <p:blipFill>
          <a:blip r:embed="rId3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395536" y="3501008"/>
            <a:ext cx="4968552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</a:t>
            </a:r>
            <a:r>
              <a:rPr lang="pl-PL" sz="1600" dirty="0" err="1" smtClean="0"/>
              <a:t>results</a:t>
            </a:r>
            <a:r>
              <a:rPr lang="pl-PL" sz="1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pl-PL" sz="1600" dirty="0" err="1" smtClean="0"/>
              <a:t>Eliminating</a:t>
            </a:r>
            <a:r>
              <a:rPr lang="pl-PL" sz="1600" dirty="0" smtClean="0"/>
              <a:t> </a:t>
            </a:r>
            <a:r>
              <a:rPr lang="pl-PL" sz="1600" dirty="0" err="1" smtClean="0"/>
              <a:t>Noise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Reducing disruptive technology manual</a:t>
            </a:r>
            <a:r>
              <a:rPr lang="pl-PL" sz="1600" dirty="0" smtClean="0"/>
              <a:t> </a:t>
            </a:r>
            <a:r>
              <a:rPr lang="pl-PL" sz="1600" dirty="0" err="1" smtClean="0"/>
              <a:t>sub-assembly</a:t>
            </a:r>
            <a:r>
              <a:rPr lang="en-US" sz="1600" dirty="0" smtClean="0"/>
              <a:t> by riveting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Reducing costs and labor intensity of technology</a:t>
            </a:r>
            <a:endParaRPr lang="pl-PL" sz="1600" dirty="0" smtClean="0"/>
          </a:p>
          <a:p>
            <a:endParaRPr lang="pl-PL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068960"/>
            <a:ext cx="2720358" cy="186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414" y="390508"/>
            <a:ext cx="90730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DIRECTION OF TECHNOLOGY DEVELOPMENT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0992" y="404664"/>
            <a:ext cx="90730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r>
              <a:rPr lang="pl-PL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DIRECTIONS OF TECHNOLOGY DEVELOPMENT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1520" y="1196752"/>
            <a:ext cx="8712968" cy="102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0">
            <a:spAutoFit/>
          </a:bodyPr>
          <a:lstStyle/>
          <a:p>
            <a:r>
              <a:rPr lang="en-US" dirty="0" smtClean="0"/>
              <a:t>NOISE REDUCTION </a:t>
            </a:r>
            <a:r>
              <a:rPr lang="pl-PL" dirty="0" smtClean="0"/>
              <a:t> IN THE WHOLE PZL Mielec </a:t>
            </a:r>
            <a:r>
              <a:rPr lang="en-US" dirty="0" smtClean="0"/>
              <a:t>- IDENTITY OF TECHNOLOGY</a:t>
            </a:r>
          </a:p>
          <a:p>
            <a:endParaRPr lang="pl-PL" dirty="0" smtClean="0"/>
          </a:p>
        </p:txBody>
      </p:sp>
      <p:sp>
        <p:nvSpPr>
          <p:cNvPr id="14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/>
          <a:p>
            <a:pPr>
              <a:defRPr/>
            </a:pPr>
            <a:fld id="{74063FB0-EE09-49F8-AD67-E63D446B9D0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Symbol zastępczy stopki 1"/>
          <p:cNvSpPr txBox="1">
            <a:spLocks/>
          </p:cNvSpPr>
          <p:nvPr/>
        </p:nvSpPr>
        <p:spPr>
          <a:xfrm>
            <a:off x="3765550" y="6629400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  <p:pic>
        <p:nvPicPr>
          <p:cNvPr id="16" name="Picture 22" descr="Nowy obraz"/>
          <p:cNvPicPr>
            <a:picLocks noChangeAspect="1" noChangeArrowheads="1"/>
          </p:cNvPicPr>
          <p:nvPr/>
        </p:nvPicPr>
        <p:blipFill>
          <a:blip r:embed="rId3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539552" y="4437112"/>
            <a:ext cx="496855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Estimated</a:t>
            </a:r>
            <a:r>
              <a:rPr lang="pl-PL" sz="1600" dirty="0" smtClean="0"/>
              <a:t> </a:t>
            </a:r>
            <a:r>
              <a:rPr lang="pl-PL" sz="1600" dirty="0" err="1" smtClean="0"/>
              <a:t>effects</a:t>
            </a:r>
            <a:r>
              <a:rPr lang="pl-PL" sz="1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Max. </a:t>
            </a:r>
            <a:r>
              <a:rPr lang="pl-PL" sz="1600" dirty="0" err="1" smtClean="0"/>
              <a:t>limitation</a:t>
            </a:r>
            <a:r>
              <a:rPr lang="pl-PL" sz="1600" dirty="0" smtClean="0"/>
              <a:t> </a:t>
            </a:r>
            <a:r>
              <a:rPr lang="pl-PL" sz="1600" dirty="0" err="1" smtClean="0"/>
              <a:t>or</a:t>
            </a:r>
            <a:r>
              <a:rPr lang="pl-PL" sz="1600" dirty="0" smtClean="0"/>
              <a:t> </a:t>
            </a:r>
            <a:r>
              <a:rPr lang="pl-PL" sz="1600" dirty="0" err="1" smtClean="0"/>
              <a:t>elimination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noise</a:t>
            </a:r>
            <a:r>
              <a:rPr lang="pl-PL" sz="1600" dirty="0" smtClean="0"/>
              <a:t> 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some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technologial</a:t>
            </a:r>
            <a:r>
              <a:rPr lang="pl-PL" sz="1600" dirty="0" smtClean="0"/>
              <a:t> </a:t>
            </a:r>
            <a:r>
              <a:rPr lang="pl-PL" sz="1600" dirty="0" err="1" smtClean="0"/>
              <a:t>areas</a:t>
            </a:r>
            <a:r>
              <a:rPr lang="pl-PL" sz="1600" dirty="0" smtClean="0"/>
              <a:t> </a:t>
            </a:r>
            <a:r>
              <a:rPr lang="pl-PL" sz="1600" dirty="0" err="1" smtClean="0"/>
              <a:t>which</a:t>
            </a:r>
            <a:r>
              <a:rPr lang="pl-PL" sz="1600" dirty="0" smtClean="0"/>
              <a:t> </a:t>
            </a:r>
            <a:r>
              <a:rPr lang="pl-PL" sz="1600" dirty="0" err="1" smtClean="0"/>
              <a:t>caused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noicse</a:t>
            </a:r>
            <a:r>
              <a:rPr lang="pl-PL" sz="1600" dirty="0" smtClean="0"/>
              <a:t> </a:t>
            </a:r>
          </a:p>
        </p:txBody>
      </p:sp>
      <p:pic>
        <p:nvPicPr>
          <p:cNvPr id="18" name="Picture 2" descr="http://photos04.istore.pl/13332/photos/big/627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04864"/>
            <a:ext cx="2107552" cy="1584176"/>
          </a:xfrm>
          <a:prstGeom prst="rect">
            <a:avLst/>
          </a:prstGeom>
          <a:noFill/>
        </p:spPr>
      </p:pic>
      <p:pic>
        <p:nvPicPr>
          <p:cNvPr id="19" name="Picture 4" descr="http://www.nopex.com.pl/images/ear/one_touch_dispen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05064"/>
            <a:ext cx="3333750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Bryza_1_druty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57800"/>
            <a:ext cx="2286000" cy="13716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 descr="Montaz szyb przednich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257800"/>
            <a:ext cx="2209800" cy="13716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257800"/>
            <a:ext cx="2209800" cy="13716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257800"/>
            <a:ext cx="2286000" cy="13716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619250" y="4905449"/>
            <a:ext cx="2665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l-PL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IT systems (</a:t>
            </a:r>
            <a:r>
              <a:rPr lang="pl-PL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SAP)</a:t>
            </a:r>
          </a:p>
        </p:txBody>
      </p:sp>
      <p:pic>
        <p:nvPicPr>
          <p:cNvPr id="25" name="Picture 15" descr="Obraz 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05098"/>
            <a:ext cx="19796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1105098"/>
            <a:ext cx="3024187" cy="1439863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1105098"/>
            <a:ext cx="2592387" cy="1439863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Picture 30" descr="IMG_6205"/>
          <p:cNvPicPr preferRelativeResize="0">
            <a:picLocks noChangeArrowheads="1"/>
          </p:cNvPicPr>
          <p:nvPr/>
        </p:nvPicPr>
        <p:blipFill>
          <a:blip r:embed="rId10" cstate="print"/>
          <a:srcRect r="12944"/>
          <a:stretch>
            <a:fillRect/>
          </a:stretch>
        </p:blipFill>
        <p:spPr bwMode="auto">
          <a:xfrm>
            <a:off x="6659563" y="1105098"/>
            <a:ext cx="2476500" cy="1439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23" descr="Obraz 00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363" y="2905100"/>
            <a:ext cx="27352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Prostokąt 13"/>
          <p:cNvSpPr>
            <a:spLocks noChangeArrowheads="1"/>
          </p:cNvSpPr>
          <p:nvPr/>
        </p:nvSpPr>
        <p:spPr bwMode="auto">
          <a:xfrm>
            <a:off x="1187450" y="2544961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dirty="0" err="1" smtClean="0">
                <a:latin typeface="Calibri" pitchFamily="34" charset="0"/>
              </a:rPr>
              <a:t>Modernization</a:t>
            </a:r>
            <a:r>
              <a:rPr lang="pl-PL" sz="1400" dirty="0" smtClean="0">
                <a:latin typeface="Calibri" pitchFamily="34" charset="0"/>
              </a:rPr>
              <a:t> of </a:t>
            </a:r>
            <a:r>
              <a:rPr lang="pl-PL" sz="1400" dirty="0" err="1" smtClean="0">
                <a:latin typeface="Calibri" pitchFamily="34" charset="0"/>
              </a:rPr>
              <a:t>facilities</a:t>
            </a:r>
            <a:r>
              <a:rPr lang="pl-PL" sz="1400" dirty="0" smtClean="0">
                <a:latin typeface="Calibri" pitchFamily="34" charset="0"/>
              </a:rPr>
              <a:t>, </a:t>
            </a:r>
            <a:r>
              <a:rPr lang="pl-PL" sz="1400" dirty="0" err="1" smtClean="0">
                <a:latin typeface="Calibri" pitchFamily="34" charset="0"/>
              </a:rPr>
              <a:t>machines</a:t>
            </a:r>
            <a:r>
              <a:rPr lang="pl-PL" sz="1400" dirty="0" smtClean="0">
                <a:latin typeface="Calibri" pitchFamily="34" charset="0"/>
              </a:rPr>
              <a:t> and </a:t>
            </a:r>
            <a:r>
              <a:rPr lang="pl-PL" sz="1400" dirty="0" err="1" smtClean="0">
                <a:latin typeface="Calibri" pitchFamily="34" charset="0"/>
              </a:rPr>
              <a:t>instrumentations</a:t>
            </a:r>
            <a:endParaRPr lang="pl-PL" sz="1400" dirty="0">
              <a:latin typeface="Calibri" pitchFamily="34" charset="0"/>
            </a:endParaRPr>
          </a:p>
        </p:txBody>
      </p:sp>
      <p:pic>
        <p:nvPicPr>
          <p:cNvPr id="31" name="Obraz 15" descr="DSC00270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250" y="2905100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rostokąt 16"/>
          <p:cNvSpPr>
            <a:spLocks noChangeArrowheads="1"/>
          </p:cNvSpPr>
          <p:nvPr/>
        </p:nvSpPr>
        <p:spPr bwMode="auto">
          <a:xfrm>
            <a:off x="4932363" y="4921225"/>
            <a:ext cx="2735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dirty="0" err="1" smtClean="0">
                <a:latin typeface="Calibri" pitchFamily="34" charset="0"/>
              </a:rPr>
              <a:t>Assembly</a:t>
            </a:r>
            <a:r>
              <a:rPr lang="pl-PL" sz="1400" dirty="0" smtClean="0">
                <a:latin typeface="Calibri" pitchFamily="34" charset="0"/>
              </a:rPr>
              <a:t> </a:t>
            </a:r>
            <a:r>
              <a:rPr lang="pl-PL" sz="1400" dirty="0" err="1" smtClean="0">
                <a:latin typeface="Calibri" pitchFamily="34" charset="0"/>
              </a:rPr>
              <a:t>gadgets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371128"/>
            <a:ext cx="90730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142976" y="6611779"/>
            <a:ext cx="68580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Enhanced Engineering Design &amp; Analysis Tools</a:t>
            </a:r>
            <a:endParaRPr lang="en-US" sz="1000" dirty="0"/>
          </a:p>
        </p:txBody>
      </p:sp>
      <p:sp>
        <p:nvSpPr>
          <p:cNvPr id="35" name="Prostokąt 34"/>
          <p:cNvSpPr/>
          <p:nvPr/>
        </p:nvSpPr>
        <p:spPr>
          <a:xfrm>
            <a:off x="179512" y="476672"/>
            <a:ext cx="101531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dirty="0" smtClean="0">
                <a:latin typeface="Arial" pitchFamily="34" charset="0"/>
                <a:cs typeface="Arial" pitchFamily="34" charset="0"/>
              </a:rPr>
              <a:t>DIRECTIONS OF TECHNOLOGY DEVELOPMENT</a:t>
            </a:r>
            <a:endParaRPr lang="pl-PL" sz="3000" dirty="0"/>
          </a:p>
        </p:txBody>
      </p:sp>
      <p:pic>
        <p:nvPicPr>
          <p:cNvPr id="36" name="Picture 22" descr="Nowy obraz"/>
          <p:cNvPicPr>
            <a:picLocks noChangeAspect="1" noChangeArrowheads="1"/>
          </p:cNvPicPr>
          <p:nvPr/>
        </p:nvPicPr>
        <p:blipFill>
          <a:blip r:embed="rId13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214282" y="214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PZL MIELEC – WHY TECHNOLOGY?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</p:spPr>
        <p:txBody>
          <a:bodyPr/>
          <a:lstStyle/>
          <a:p>
            <a:pPr>
              <a:defRPr/>
            </a:pPr>
            <a:fld id="{209F4D42-B738-406B-A980-146B5C637E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3" name="Picture 2" descr="C:\Documents and Settings\j29727\Moje dokumenty\PZL\ZDJECIA\BH\B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09" y="1214422"/>
            <a:ext cx="3524253" cy="2643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4" descr="C:\Documents and Settings\j29727\Moje dokumenty\PZL\ZDJECIA\M28 Bryza\DSC0479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4" y="1214422"/>
            <a:ext cx="3524274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pole tekstowe 14"/>
          <p:cNvSpPr txBox="1"/>
          <p:nvPr/>
        </p:nvSpPr>
        <p:spPr>
          <a:xfrm>
            <a:off x="785786" y="4429132"/>
            <a:ext cx="4000528" cy="216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u="sng" dirty="0" err="1" smtClean="0"/>
              <a:t>What</a:t>
            </a:r>
            <a:r>
              <a:rPr lang="pl-PL" sz="1800" u="sng" dirty="0" smtClean="0"/>
              <a:t> we </a:t>
            </a:r>
            <a:r>
              <a:rPr lang="pl-PL" sz="1800" u="sng" dirty="0" err="1" smtClean="0"/>
              <a:t>have</a:t>
            </a:r>
            <a:r>
              <a:rPr lang="pl-PL" sz="1800" u="sng" dirty="0" smtClean="0"/>
              <a:t>:</a:t>
            </a:r>
          </a:p>
          <a:p>
            <a:pPr>
              <a:buFontTx/>
              <a:buChar char="-"/>
            </a:pPr>
            <a:r>
              <a:rPr lang="pl-PL" sz="1600" dirty="0" smtClean="0"/>
              <a:t> </a:t>
            </a:r>
            <a:r>
              <a:rPr lang="pl-PL" sz="1600" dirty="0" err="1" smtClean="0"/>
              <a:t>Advanced</a:t>
            </a:r>
            <a:r>
              <a:rPr lang="pl-PL" sz="1600" dirty="0" smtClean="0"/>
              <a:t> </a:t>
            </a:r>
            <a:r>
              <a:rPr lang="pl-PL" sz="1600" dirty="0" err="1" smtClean="0"/>
              <a:t>product</a:t>
            </a:r>
            <a:r>
              <a:rPr lang="pl-PL" sz="1600" dirty="0" smtClean="0"/>
              <a:t> technology </a:t>
            </a:r>
          </a:p>
          <a:p>
            <a:pPr>
              <a:buFontTx/>
              <a:buChar char="-"/>
            </a:pPr>
            <a:r>
              <a:rPr lang="pl-PL" sz="1600" dirty="0" smtClean="0"/>
              <a:t> ACE operations </a:t>
            </a:r>
            <a:r>
              <a:rPr lang="pl-PL" sz="1600" dirty="0" err="1" smtClean="0"/>
              <a:t>product</a:t>
            </a:r>
            <a:r>
              <a:rPr lang="pl-PL" sz="1600" dirty="0" smtClean="0"/>
              <a:t> system </a:t>
            </a:r>
            <a:r>
              <a:rPr lang="pl-PL" sz="1600" dirty="0" err="1" smtClean="0"/>
              <a:t>encourage</a:t>
            </a:r>
            <a:endParaRPr lang="pl-PL" sz="1600" dirty="0" smtClean="0"/>
          </a:p>
          <a:p>
            <a:pPr>
              <a:buFontTx/>
              <a:buChar char="-"/>
            </a:pPr>
            <a:r>
              <a:rPr lang="pl-PL" sz="1600" dirty="0" smtClean="0"/>
              <a:t> Modern </a:t>
            </a:r>
            <a:r>
              <a:rPr lang="pl-PL" sz="1600" dirty="0" err="1" smtClean="0"/>
              <a:t>facilities</a:t>
            </a:r>
            <a:endParaRPr lang="pl-PL" sz="1600" dirty="0" smtClean="0"/>
          </a:p>
          <a:p>
            <a:pPr>
              <a:buFontTx/>
              <a:buChar char="-"/>
            </a:pPr>
            <a:r>
              <a:rPr lang="pl-PL" sz="1600" dirty="0" smtClean="0"/>
              <a:t> </a:t>
            </a:r>
            <a:r>
              <a:rPr lang="pl-PL" sz="1600" dirty="0" err="1" smtClean="0"/>
              <a:t>Innovative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endParaRPr lang="pl-PL" sz="1600" dirty="0" smtClean="0"/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094615" y="4437094"/>
            <a:ext cx="4763797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u="sng" dirty="0" err="1" smtClean="0"/>
              <a:t>What</a:t>
            </a:r>
            <a:r>
              <a:rPr lang="pl-PL" sz="1800" u="sng" dirty="0" smtClean="0"/>
              <a:t> we </a:t>
            </a:r>
            <a:r>
              <a:rPr lang="pl-PL" sz="1800" u="sng" dirty="0" err="1" smtClean="0"/>
              <a:t>need</a:t>
            </a:r>
            <a:r>
              <a:rPr lang="pl-PL" sz="1800" u="sng" dirty="0" smtClean="0"/>
              <a:t>:</a:t>
            </a:r>
          </a:p>
          <a:p>
            <a:pPr>
              <a:buFontTx/>
              <a:buChar char="-"/>
            </a:pPr>
            <a:r>
              <a:rPr lang="pl-PL" sz="1600" dirty="0" smtClean="0"/>
              <a:t> Progressive development of </a:t>
            </a:r>
            <a:r>
              <a:rPr lang="pl-PL" sz="1600" dirty="0" err="1" smtClean="0"/>
              <a:t>new</a:t>
            </a:r>
            <a:r>
              <a:rPr lang="pl-PL" sz="1600" dirty="0" smtClean="0"/>
              <a:t> </a:t>
            </a:r>
            <a:r>
              <a:rPr lang="pl-PL" sz="1600" dirty="0" err="1" smtClean="0"/>
              <a:t>methods</a:t>
            </a:r>
            <a:r>
              <a:rPr lang="pl-PL" sz="1600" dirty="0" smtClean="0"/>
              <a:t>, </a:t>
            </a:r>
            <a:r>
              <a:rPr lang="pl-PL" sz="1600" dirty="0" err="1" smtClean="0"/>
              <a:t>processes</a:t>
            </a:r>
            <a:r>
              <a:rPr lang="pl-PL" sz="1600" dirty="0" smtClean="0"/>
              <a:t> and </a:t>
            </a:r>
            <a:r>
              <a:rPr lang="pl-PL" sz="1600" dirty="0" err="1" smtClean="0"/>
              <a:t>technologies</a:t>
            </a:r>
            <a:endParaRPr lang="pl-PL" sz="1600" dirty="0" smtClean="0"/>
          </a:p>
          <a:p>
            <a:pPr>
              <a:buFontTx/>
              <a:buChar char="-"/>
            </a:pPr>
            <a:r>
              <a:rPr lang="pl-PL" sz="1600" dirty="0" smtClean="0"/>
              <a:t> </a:t>
            </a:r>
            <a:r>
              <a:rPr lang="pl-PL" sz="1600" dirty="0" err="1" smtClean="0"/>
              <a:t>Cooperation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universities</a:t>
            </a:r>
            <a:endParaRPr lang="pl-PL" dirty="0"/>
          </a:p>
        </p:txBody>
      </p:sp>
      <p:pic>
        <p:nvPicPr>
          <p:cNvPr id="17" name="Picture 22" descr="Nowy obraz"/>
          <p:cNvPicPr>
            <a:picLocks noChangeAspect="1" noChangeArrowheads="1"/>
          </p:cNvPicPr>
          <p:nvPr/>
        </p:nvPicPr>
        <p:blipFill>
          <a:blip r:embed="rId4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3C6F1-F156-4571-B957-D280D2BB04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pole tekstowe 2"/>
          <p:cNvSpPr txBox="1"/>
          <p:nvPr/>
        </p:nvSpPr>
        <p:spPr>
          <a:xfrm>
            <a:off x="285720" y="500042"/>
            <a:ext cx="5498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PZL MIELEC – </a:t>
            </a:r>
            <a:r>
              <a:rPr lang="pl-PL" sz="2800" dirty="0" err="1" smtClean="0"/>
              <a:t>Why</a:t>
            </a:r>
            <a:r>
              <a:rPr lang="pl-PL" sz="2800" dirty="0" smtClean="0"/>
              <a:t> Technology?</a:t>
            </a:r>
            <a:endParaRPr lang="pl-PL" sz="2800" dirty="0"/>
          </a:p>
        </p:txBody>
      </p:sp>
      <p:pic>
        <p:nvPicPr>
          <p:cNvPr id="4" name="Obraz 4" descr="IMG_7742.jpg"/>
          <p:cNvPicPr>
            <a:picLocks noChangeAspect="1"/>
          </p:cNvPicPr>
          <p:nvPr/>
        </p:nvPicPr>
        <p:blipFill>
          <a:blip r:embed="rId2" cstate="print"/>
          <a:srcRect l="2097" t="7237" r="1888" b="5978"/>
          <a:stretch>
            <a:fillRect/>
          </a:stretch>
        </p:blipFill>
        <p:spPr bwMode="auto">
          <a:xfrm>
            <a:off x="5093156" y="1662114"/>
            <a:ext cx="3765124" cy="2266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3" descr="DSC04211"/>
          <p:cNvPicPr>
            <a:picLocks noChangeAspect="1" noChangeArrowheads="1"/>
          </p:cNvPicPr>
          <p:nvPr/>
        </p:nvPicPr>
        <p:blipFill>
          <a:blip r:embed="rId3" cstate="print"/>
          <a:srcRect l="5057" r="3792"/>
          <a:stretch>
            <a:fillRect/>
          </a:stretch>
        </p:blipFill>
        <p:spPr bwMode="auto">
          <a:xfrm>
            <a:off x="3124200" y="4357694"/>
            <a:ext cx="2884211" cy="2008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28318"/>
            <a:ext cx="2971800" cy="20375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357694"/>
            <a:ext cx="2742418" cy="20081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14282" y="1785926"/>
            <a:ext cx="37737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l-PL" dirty="0" smtClean="0"/>
              <a:t>New products</a:t>
            </a:r>
          </a:p>
          <a:p>
            <a:pPr>
              <a:buFontTx/>
              <a:buChar char="-"/>
            </a:pPr>
            <a:r>
              <a:rPr lang="pl-PL" dirty="0" smtClean="0"/>
              <a:t>New </a:t>
            </a:r>
            <a:r>
              <a:rPr lang="pl-PL" dirty="0" err="1" smtClean="0"/>
              <a:t>operatione</a:t>
            </a:r>
            <a:r>
              <a:rPr lang="pl-PL" dirty="0" smtClean="0"/>
              <a:t> system</a:t>
            </a:r>
          </a:p>
          <a:p>
            <a:pPr>
              <a:buFontTx/>
              <a:buChar char="-"/>
            </a:pPr>
            <a:endParaRPr lang="pl-PL" dirty="0" smtClean="0"/>
          </a:p>
          <a:p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needs</a:t>
            </a:r>
            <a:r>
              <a:rPr lang="pl-PL" dirty="0" smtClean="0"/>
              <a:t> for </a:t>
            </a:r>
            <a:r>
              <a:rPr lang="pl-PL" dirty="0" err="1" smtClean="0"/>
              <a:t>new</a:t>
            </a:r>
            <a:r>
              <a:rPr lang="pl-PL" dirty="0" smtClean="0"/>
              <a:t> technology </a:t>
            </a:r>
          </a:p>
          <a:p>
            <a:r>
              <a:rPr lang="pl-PL" dirty="0" smtClean="0"/>
              <a:t>and </a:t>
            </a:r>
            <a:r>
              <a:rPr lang="pl-PL" dirty="0" err="1" smtClean="0"/>
              <a:t>organization</a:t>
            </a:r>
            <a:endParaRPr lang="pl-PL" dirty="0" smtClean="0"/>
          </a:p>
        </p:txBody>
      </p:sp>
      <p:cxnSp>
        <p:nvCxnSpPr>
          <p:cNvPr id="10" name="Łącznik prosty 9"/>
          <p:cNvCxnSpPr/>
          <p:nvPr/>
        </p:nvCxnSpPr>
        <p:spPr bwMode="auto">
          <a:xfrm>
            <a:off x="142844" y="2928934"/>
            <a:ext cx="428628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2" descr="Nowy obraz"/>
          <p:cNvPicPr>
            <a:picLocks noChangeAspect="1" noChangeArrowheads="1"/>
          </p:cNvPicPr>
          <p:nvPr/>
        </p:nvPicPr>
        <p:blipFill>
          <a:blip r:embed="rId6" cstate="email">
            <a:lum bright="2000"/>
          </a:blip>
          <a:srcRect/>
          <a:stretch>
            <a:fillRect/>
          </a:stretch>
        </p:blipFill>
        <p:spPr bwMode="auto">
          <a:xfrm>
            <a:off x="7286644" y="214290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85860"/>
            <a:ext cx="1981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214686"/>
            <a:ext cx="5075075" cy="3143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7A1D0-7280-4565-9FAC-B55A5507F0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Symbol zastępczy stopki 1"/>
          <p:cNvSpPr txBox="1">
            <a:spLocks/>
          </p:cNvSpPr>
          <p:nvPr/>
        </p:nvSpPr>
        <p:spPr>
          <a:xfrm>
            <a:off x="3765550" y="6629400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  <p:pic>
        <p:nvPicPr>
          <p:cNvPr id="11" name="Picture 22" descr="Nowy obraz"/>
          <p:cNvPicPr>
            <a:picLocks noChangeAspect="1" noChangeArrowheads="1"/>
          </p:cNvPicPr>
          <p:nvPr/>
        </p:nvPicPr>
        <p:blipFill>
          <a:blip r:embed="rId5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81000" y="385746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400" dirty="0"/>
              <a:t>ACE IS OUR </a:t>
            </a:r>
            <a:r>
              <a:rPr lang="pl-PL" sz="2400" dirty="0" smtClean="0"/>
              <a:t>TOOL TO CONTINIOUS GROWTH</a:t>
            </a:r>
            <a:endParaRPr lang="en-US" sz="2400" dirty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0" y="1295400"/>
            <a:ext cx="7010400" cy="609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WHAT IS AN OPERATING SYSTEM?</a:t>
            </a:r>
          </a:p>
        </p:txBody>
      </p:sp>
      <p:sp>
        <p:nvSpPr>
          <p:cNvPr id="16" name="Prostokąt 5"/>
          <p:cNvSpPr>
            <a:spLocks noChangeArrowheads="1"/>
          </p:cNvSpPr>
          <p:nvPr/>
        </p:nvSpPr>
        <p:spPr bwMode="auto">
          <a:xfrm>
            <a:off x="3048000" y="1981200"/>
            <a:ext cx="6019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…defines our daily management system</a:t>
            </a:r>
          </a:p>
          <a:p>
            <a:endParaRPr lang="en-US"/>
          </a:p>
        </p:txBody>
      </p:sp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-32" y="2857496"/>
            <a:ext cx="6400800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 dirty="0"/>
              <a:t>Achieving Competitive Excellence… has 3 elements</a:t>
            </a:r>
          </a:p>
          <a:p>
            <a:pPr algn="just"/>
            <a:r>
              <a:rPr lang="en-US" sz="1800" dirty="0"/>
              <a:t>Culture (“</a:t>
            </a:r>
            <a:r>
              <a:rPr lang="en-US" sz="1800" dirty="0" err="1"/>
              <a:t>Humanware</a:t>
            </a:r>
            <a:r>
              <a:rPr lang="en-US" sz="1800" dirty="0"/>
              <a:t>”)</a:t>
            </a:r>
          </a:p>
          <a:p>
            <a:pPr algn="just"/>
            <a:r>
              <a:rPr lang="en-US" sz="1800" dirty="0"/>
              <a:t>Set of Tools (“Hardware”)</a:t>
            </a:r>
          </a:p>
          <a:p>
            <a:pPr algn="just"/>
            <a:r>
              <a:rPr lang="en-US" sz="1800" dirty="0"/>
              <a:t>Competency – to implement the culture </a:t>
            </a:r>
          </a:p>
          <a:p>
            <a:pPr algn="just"/>
            <a:r>
              <a:rPr lang="en-US" sz="1800" dirty="0"/>
              <a:t>and the tools in everything we </a:t>
            </a:r>
            <a:r>
              <a:rPr lang="en-US" sz="1800" dirty="0" smtClean="0"/>
              <a:t>do</a:t>
            </a:r>
            <a:endParaRPr lang="en-US" sz="1800" dirty="0"/>
          </a:p>
        </p:txBody>
      </p:sp>
      <p:sp>
        <p:nvSpPr>
          <p:cNvPr id="19" name="Symbol zastępczy numeru slajdu 7"/>
          <p:cNvSpPr txBox="1">
            <a:spLocks/>
          </p:cNvSpPr>
          <p:nvPr/>
        </p:nvSpPr>
        <p:spPr bwMode="auto">
          <a:xfrm>
            <a:off x="73914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67A1D0-7280-4565-9FAC-B55A5507F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Nowy obraz"/>
          <p:cNvPicPr>
            <a:picLocks noChangeAspect="1" noChangeArrowheads="1"/>
          </p:cNvPicPr>
          <p:nvPr/>
        </p:nvPicPr>
        <p:blipFill>
          <a:blip r:embed="rId2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7" name="Text Box 2"/>
          <p:cNvSpPr txBox="1">
            <a:spLocks noChangeArrowheads="1"/>
          </p:cNvSpPr>
          <p:nvPr/>
        </p:nvSpPr>
        <p:spPr bwMode="auto">
          <a:xfrm>
            <a:off x="2209800" y="65960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pl-PL" sz="2800" b="1"/>
          </a:p>
        </p:txBody>
      </p:sp>
      <p:sp>
        <p:nvSpPr>
          <p:cNvPr id="588" name="Rectangle 3"/>
          <p:cNvSpPr>
            <a:spLocks noChangeArrowheads="1"/>
          </p:cNvSpPr>
          <p:nvPr/>
        </p:nvSpPr>
        <p:spPr bwMode="auto">
          <a:xfrm>
            <a:off x="357158" y="1071546"/>
            <a:ext cx="697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981" tIns="46491" rIns="92981" bIns="46491">
            <a:spAutoFit/>
          </a:bodyPr>
          <a:lstStyle/>
          <a:p>
            <a:pPr marL="115888" indent="-115888">
              <a:spcBef>
                <a:spcPct val="30000"/>
              </a:spcBef>
            </a:pPr>
            <a:r>
              <a:rPr lang="en-US" sz="2800" dirty="0"/>
              <a:t>Process focus that starts with the customer</a:t>
            </a:r>
          </a:p>
        </p:txBody>
      </p:sp>
      <p:sp>
        <p:nvSpPr>
          <p:cNvPr id="589" name="Rectangle 4"/>
          <p:cNvSpPr>
            <a:spLocks noChangeArrowheads="1"/>
          </p:cNvSpPr>
          <p:nvPr/>
        </p:nvSpPr>
        <p:spPr bwMode="auto">
          <a:xfrm>
            <a:off x="3657600" y="47244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981" tIns="46491" rIns="92981" bIns="46491" anchor="ctr"/>
          <a:lstStyle/>
          <a:p>
            <a:endParaRPr lang="pl-PL"/>
          </a:p>
        </p:txBody>
      </p:sp>
      <p:sp>
        <p:nvSpPr>
          <p:cNvPr id="590" name="Rectangle 10"/>
          <p:cNvSpPr txBox="1">
            <a:spLocks noChangeArrowheads="1"/>
          </p:cNvSpPr>
          <p:nvPr/>
        </p:nvSpPr>
        <p:spPr bwMode="auto">
          <a:xfrm>
            <a:off x="381000" y="457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ACE CULTURE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938" y="1952625"/>
            <a:ext cx="7208837" cy="46704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92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7391400" y="6705600"/>
            <a:ext cx="1905000" cy="457200"/>
          </a:xfrm>
        </p:spPr>
        <p:txBody>
          <a:bodyPr/>
          <a:lstStyle/>
          <a:p>
            <a:pPr>
              <a:defRPr/>
            </a:pPr>
            <a:fld id="{DD67A1D0-7280-4565-9FAC-B55A5507F0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93" name="Symbol zastępczy stopki 1"/>
          <p:cNvSpPr txBox="1">
            <a:spLocks/>
          </p:cNvSpPr>
          <p:nvPr/>
        </p:nvSpPr>
        <p:spPr>
          <a:xfrm>
            <a:off x="3917950" y="6572272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7A1D0-7280-4565-9FAC-B55A5507F0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22" descr="Nowy obraz"/>
          <p:cNvPicPr>
            <a:picLocks noChangeAspect="1" noChangeArrowheads="1"/>
          </p:cNvPicPr>
          <p:nvPr/>
        </p:nvPicPr>
        <p:blipFill>
          <a:blip r:embed="rId2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ACE SET OF TOOLS</a:t>
            </a:r>
          </a:p>
        </p:txBody>
      </p:sp>
      <p:sp>
        <p:nvSpPr>
          <p:cNvPr id="14" name="Rectangle 13"/>
          <p:cNvSpPr txBox="1">
            <a:spLocks noChangeArrowheads="1"/>
          </p:cNvSpPr>
          <p:nvPr/>
        </p:nvSpPr>
        <p:spPr bwMode="auto">
          <a:xfrm>
            <a:off x="228600" y="11430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ACE tools are accessible to everyone in the organization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800" b="0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Improvement and Waste Elimination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5S  - visual workplace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Value Stream Management 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Process Control and Certification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Standard Work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Production Preparation Process (3P)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Total Productive Maintenance (TPM)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Set-up Reduction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800" b="0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 Solving (DIVE Process)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Market Feedback Analysis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QCPC (Quality Clinic Process Charting)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RRCA (Relentless Root Cause Analysis)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Mistake Proofing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800" b="0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Making</a:t>
            </a:r>
          </a:p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Passport Process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 l="22656" t="18752" r="64063" b="66666"/>
          <a:stretch>
            <a:fillRect/>
          </a:stretch>
        </p:blipFill>
        <p:spPr bwMode="auto">
          <a:xfrm>
            <a:off x="609600" y="16764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 l="22656" t="41667" r="64063" b="43750"/>
          <a:stretch>
            <a:fillRect/>
          </a:stretch>
        </p:blipFill>
        <p:spPr bwMode="auto">
          <a:xfrm>
            <a:off x="609600" y="33528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 l="22656" t="61459" r="64063" b="23958"/>
          <a:stretch>
            <a:fillRect/>
          </a:stretch>
        </p:blipFill>
        <p:spPr bwMode="auto">
          <a:xfrm>
            <a:off x="609600" y="52578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ymbol zastępczy stopki 1"/>
          <p:cNvSpPr txBox="1">
            <a:spLocks/>
          </p:cNvSpPr>
          <p:nvPr/>
        </p:nvSpPr>
        <p:spPr>
          <a:xfrm>
            <a:off x="3765550" y="6629400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228600" y="304800"/>
            <a:ext cx="85868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PZL M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IELEC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WHY TECHNOLOGY?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6" name="Picture 3" descr="BRYZA1"/>
          <p:cNvPicPr>
            <a:picLocks noChangeAspect="1" noChangeArrowheads="1"/>
          </p:cNvPicPr>
          <p:nvPr/>
        </p:nvPicPr>
        <p:blipFill>
          <a:blip r:embed="rId4" cstate="print"/>
          <a:srcRect t="26968" r="4935" b="27654"/>
          <a:stretch>
            <a:fillRect/>
          </a:stretch>
        </p:blipFill>
        <p:spPr bwMode="auto">
          <a:xfrm>
            <a:off x="717550" y="4095750"/>
            <a:ext cx="3582988" cy="2309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28638" y="1763713"/>
            <a:ext cx="3867150" cy="188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0">
            <a:spAutoFit/>
          </a:bodyPr>
          <a:lstStyle/>
          <a:p>
            <a:pPr algn="l" defTabSz="828675"/>
            <a:r>
              <a:rPr lang="en-US" sz="2400" b="1" dirty="0" smtClean="0">
                <a:latin typeface="Arial" charset="0"/>
              </a:rPr>
              <a:t>ACE is driving factory to become the lead producer of rotorcrafts and fixed wing aircraft in Poland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19" name="Objec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12808408"/>
              </p:ext>
            </p:extLst>
          </p:nvPr>
        </p:nvGraphicFramePr>
        <p:xfrm>
          <a:off x="4826000" y="1803400"/>
          <a:ext cx="3457575" cy="2051050"/>
        </p:xfrm>
        <a:graphic>
          <a:graphicData uri="http://schemas.openxmlformats.org/presentationml/2006/ole">
            <p:oleObj spid="_x0000_s1026" name="PHOTO-PAINT" r:id="rId5" imgW="6793651" imgH="4253968" progId="CorelPHOTOPAINT.Image.13">
              <p:embed/>
            </p:oleObj>
          </a:graphicData>
        </a:graphic>
      </p:graphicFrame>
      <p:pic>
        <p:nvPicPr>
          <p:cNvPr id="20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1400" y="4035425"/>
            <a:ext cx="3457575" cy="23653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/>
          <a:p>
            <a:pPr>
              <a:defRPr/>
            </a:pPr>
            <a:fld id="{74063FB0-EE09-49F8-AD67-E63D446B9D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2" name="Symbol zastępczy stopki 1"/>
          <p:cNvSpPr txBox="1">
            <a:spLocks/>
          </p:cNvSpPr>
          <p:nvPr/>
        </p:nvSpPr>
        <p:spPr>
          <a:xfrm>
            <a:off x="3765550" y="6629400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  <p:pic>
        <p:nvPicPr>
          <p:cNvPr id="23" name="Picture 22" descr="Nowy obraz"/>
          <p:cNvPicPr>
            <a:picLocks noChangeAspect="1" noChangeArrowheads="1"/>
          </p:cNvPicPr>
          <p:nvPr/>
        </p:nvPicPr>
        <p:blipFill>
          <a:blip r:embed="rId7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ChangeArrowheads="1"/>
          </p:cNvSpPr>
          <p:nvPr/>
        </p:nvSpPr>
        <p:spPr bwMode="auto">
          <a:xfrm>
            <a:off x="-414" y="390508"/>
            <a:ext cx="90730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DIRECTION OF TECHNOLOGY DEVELOPMENT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63FB0-EE09-49F8-AD67-E63D446B9D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Symbol zastępczy stopki 1"/>
          <p:cNvSpPr txBox="1">
            <a:spLocks/>
          </p:cNvSpPr>
          <p:nvPr/>
        </p:nvSpPr>
        <p:spPr>
          <a:xfrm>
            <a:off x="3765550" y="6629400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  <p:pic>
        <p:nvPicPr>
          <p:cNvPr id="11" name="Picture 22" descr="Nowy obraz"/>
          <p:cNvPicPr>
            <a:picLocks noChangeAspect="1" noChangeArrowheads="1"/>
          </p:cNvPicPr>
          <p:nvPr/>
        </p:nvPicPr>
        <p:blipFill>
          <a:blip r:embed="rId3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214282" y="1988840"/>
            <a:ext cx="4968552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sz="1600" dirty="0" smtClean="0"/>
              <a:t>The smoothness of the surface while maintaining the required degree of opacity</a:t>
            </a:r>
            <a:r>
              <a:rPr lang="pl-PL" sz="1600" dirty="0" smtClean="0"/>
              <a:t> </a:t>
            </a:r>
          </a:p>
          <a:p>
            <a:pPr eaLnBrk="1" hangingPunct="1"/>
            <a:endParaRPr lang="pl-PL" sz="1600" dirty="0" smtClean="0"/>
          </a:p>
          <a:p>
            <a:pPr eaLnBrk="1" hangingPunct="1"/>
            <a:r>
              <a:rPr lang="en-US" sz="1600" dirty="0" smtClean="0"/>
              <a:t>High resistance to mechanical damage </a:t>
            </a:r>
            <a:endParaRPr lang="pl-PL" sz="1600" dirty="0" smtClean="0"/>
          </a:p>
          <a:p>
            <a:pPr eaLnBrk="1" hangingPunct="1"/>
            <a:r>
              <a:rPr lang="en-US" sz="1600" dirty="0" smtClean="0"/>
              <a:t>Resistance to chemicals and hydraulic fluids</a:t>
            </a:r>
            <a:endParaRPr lang="pl-PL" sz="1600" dirty="0" smtClean="0"/>
          </a:p>
          <a:p>
            <a:pPr eaLnBrk="1" hangingPunct="1"/>
            <a:r>
              <a:rPr lang="pl-PL" sz="1600" dirty="0" err="1" smtClean="0"/>
              <a:t>Resistance</a:t>
            </a:r>
            <a:r>
              <a:rPr lang="pl-PL" sz="1600" dirty="0" smtClean="0"/>
              <a:t> to </a:t>
            </a:r>
            <a:r>
              <a:rPr lang="pl-PL" sz="1600" dirty="0" err="1" smtClean="0"/>
              <a:t>weathering</a:t>
            </a:r>
            <a:r>
              <a:rPr lang="pl-PL" sz="1600" dirty="0" smtClean="0"/>
              <a:t> </a:t>
            </a:r>
          </a:p>
          <a:p>
            <a:pPr eaLnBrk="1" hangingPunct="1"/>
            <a:r>
              <a:rPr lang="en-US" sz="1600" dirty="0" smtClean="0"/>
              <a:t>The coating does not change color, no fade</a:t>
            </a:r>
            <a:endParaRPr lang="pl-PL" sz="1600" dirty="0" smtClean="0"/>
          </a:p>
          <a:p>
            <a:pPr eaLnBrk="1" hangingPunct="1"/>
            <a:r>
              <a:rPr lang="pl-PL" sz="1600" dirty="0" smtClean="0"/>
              <a:t>High </a:t>
            </a:r>
            <a:r>
              <a:rPr lang="pl-PL" sz="1600" dirty="0" err="1" smtClean="0"/>
              <a:t>durability</a:t>
            </a:r>
            <a:r>
              <a:rPr lang="pl-PL" sz="1600" dirty="0" smtClean="0"/>
              <a:t> and </a:t>
            </a:r>
            <a:r>
              <a:rPr lang="pl-PL" sz="1600" dirty="0" err="1" smtClean="0"/>
              <a:t>flexibility</a:t>
            </a:r>
            <a:r>
              <a:rPr lang="pl-PL" sz="1600" dirty="0" smtClean="0"/>
              <a:t> </a:t>
            </a:r>
          </a:p>
          <a:p>
            <a:pPr eaLnBrk="1" hangingPunct="1"/>
            <a:r>
              <a:rPr lang="en-US" sz="1600" dirty="0" smtClean="0"/>
              <a:t>Unique mechanism of curing of the coating</a:t>
            </a:r>
            <a:endParaRPr lang="pl-PL" sz="1600" dirty="0" smtClean="0"/>
          </a:p>
          <a:p>
            <a:pPr eaLnBrk="1" hangingPunct="1"/>
            <a:r>
              <a:rPr lang="en-US" sz="1600" dirty="0" smtClean="0"/>
              <a:t>Meets the demanding requirements of environmental protection associated with low emission of volatiles into the atmosphere. VOC is less than 420 g / l. In preparation of the enamel paint is not used at all diluents </a:t>
            </a:r>
            <a:r>
              <a:rPr lang="pl-PL" sz="1600" dirty="0" smtClean="0"/>
              <a:t> </a:t>
            </a:r>
            <a:endParaRPr lang="pl-PL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85720" y="1071546"/>
            <a:ext cx="521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ORGANIC COATING PAINT  APPLICATION</a:t>
            </a:r>
            <a:endParaRPr lang="pl-PL" dirty="0"/>
          </a:p>
        </p:txBody>
      </p:sp>
      <p:pic>
        <p:nvPicPr>
          <p:cNvPr id="14" name="Picture 4" descr="C:\Documents and Settings\j29727\Moje dokumenty\PZL\ZDJECIA\M28 Bryza\DSC0479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00306"/>
            <a:ext cx="3524274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251520" y="1000108"/>
            <a:ext cx="8424936" cy="34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0">
            <a:spAutoFit/>
          </a:bodyPr>
          <a:lstStyle/>
          <a:p>
            <a:r>
              <a:rPr lang="pl-PL" dirty="0" smtClean="0"/>
              <a:t>WOC - </a:t>
            </a:r>
            <a:r>
              <a:rPr lang="en-US" dirty="0" smtClean="0"/>
              <a:t>IMPLEMENTATION OF INNOVATIVE </a:t>
            </a:r>
            <a:r>
              <a:rPr lang="pl-PL" dirty="0" smtClean="0"/>
              <a:t>COMPOSIT </a:t>
            </a:r>
            <a:r>
              <a:rPr lang="en-US" dirty="0" smtClean="0"/>
              <a:t>DIE</a:t>
            </a:r>
            <a:endParaRPr lang="pl-PL" dirty="0" smtClean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63FB0-EE09-49F8-AD67-E63D446B9D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Symbol zastępczy stopki 1"/>
          <p:cNvSpPr txBox="1">
            <a:spLocks/>
          </p:cNvSpPr>
          <p:nvPr/>
        </p:nvSpPr>
        <p:spPr>
          <a:xfrm>
            <a:off x="3765550" y="6629400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  <p:pic>
        <p:nvPicPr>
          <p:cNvPr id="11" name="Picture 22" descr="Nowy obraz"/>
          <p:cNvPicPr>
            <a:picLocks noChangeAspect="1" noChangeArrowheads="1"/>
          </p:cNvPicPr>
          <p:nvPr/>
        </p:nvPicPr>
        <p:blipFill>
          <a:blip r:embed="rId3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49080"/>
            <a:ext cx="245335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132856"/>
            <a:ext cx="245073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428596" y="2071678"/>
            <a:ext cx="4968552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Expected</a:t>
            </a:r>
            <a:r>
              <a:rPr lang="pl-PL" sz="1600" dirty="0" smtClean="0"/>
              <a:t> </a:t>
            </a:r>
            <a:r>
              <a:rPr lang="pl-PL" sz="1600" dirty="0" err="1" smtClean="0"/>
              <a:t>results</a:t>
            </a:r>
            <a:r>
              <a:rPr lang="pl-PL" sz="1600" dirty="0" smtClean="0"/>
              <a:t>:</a:t>
            </a:r>
          </a:p>
          <a:p>
            <a:r>
              <a:rPr lang="pl-PL" sz="1600" dirty="0" smtClean="0"/>
              <a:t> </a:t>
            </a:r>
            <a:r>
              <a:rPr lang="en-US" sz="1600" dirty="0" smtClean="0"/>
              <a:t>The elimination of lead from manufacturing processes</a:t>
            </a:r>
            <a:r>
              <a:rPr lang="pl-PL" sz="1600" dirty="0" smtClean="0"/>
              <a:t> </a:t>
            </a:r>
            <a:r>
              <a:rPr lang="en-US" sz="1600" dirty="0" smtClean="0"/>
              <a:t>(EU Regulation No. 67/548/EEC)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Improving the instrumentation and the quality of life</a:t>
            </a:r>
            <a:r>
              <a:rPr lang="pl-PL" sz="1600" dirty="0" smtClean="0"/>
              <a:t> </a:t>
            </a:r>
            <a:r>
              <a:rPr lang="en-US" sz="1600" dirty="0" smtClean="0"/>
              <a:t>fabricated parts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Closing metal foundries (December 2009)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Energy </a:t>
            </a:r>
            <a:r>
              <a:rPr lang="pl-PL" sz="1600" dirty="0" err="1" smtClean="0"/>
              <a:t>saving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en-US" sz="1600" dirty="0" smtClean="0"/>
              <a:t>Eliminating harmful to health</a:t>
            </a:r>
            <a:r>
              <a:rPr lang="pl-PL" sz="1600" dirty="0" smtClean="0"/>
              <a:t> and environment </a:t>
            </a:r>
            <a:r>
              <a:rPr lang="en-US" sz="1600" dirty="0" smtClean="0"/>
              <a:t> technologies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pl-PL" sz="1600" dirty="0" err="1" smtClean="0"/>
              <a:t>Reducing</a:t>
            </a:r>
            <a:r>
              <a:rPr lang="pl-PL" sz="1600" dirty="0" smtClean="0"/>
              <a:t> </a:t>
            </a:r>
            <a:r>
              <a:rPr lang="pl-PL" sz="1600" dirty="0" err="1" smtClean="0"/>
              <a:t>noise</a:t>
            </a:r>
            <a:r>
              <a:rPr lang="pl-PL" sz="1600" dirty="0" smtClean="0"/>
              <a:t>, </a:t>
            </a:r>
            <a:r>
              <a:rPr lang="pl-PL" sz="1600" dirty="0" err="1" smtClean="0"/>
              <a:t>vibration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pl-PL" sz="1600" dirty="0" err="1" smtClean="0"/>
              <a:t>Reducing</a:t>
            </a:r>
            <a:r>
              <a:rPr lang="pl-PL" sz="1600" dirty="0" smtClean="0"/>
              <a:t> </a:t>
            </a:r>
            <a:r>
              <a:rPr lang="pl-PL" sz="1600" dirty="0" err="1" smtClean="0"/>
              <a:t>emissions</a:t>
            </a:r>
            <a:r>
              <a:rPr lang="pl-PL" sz="1600" dirty="0" smtClean="0"/>
              <a:t> of CO ₂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process</a:t>
            </a:r>
            <a:r>
              <a:rPr lang="pl-PL" sz="1600" dirty="0" smtClean="0"/>
              <a:t> automation </a:t>
            </a:r>
          </a:p>
          <a:p>
            <a:endParaRPr lang="pl-PL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414" y="390508"/>
            <a:ext cx="90730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DIRECTION OF TECHNOLOGY DEVELOPMENT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251520" y="1071546"/>
            <a:ext cx="8712968" cy="96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0">
            <a:spAutoFit/>
          </a:bodyPr>
          <a:lstStyle/>
          <a:p>
            <a:r>
              <a:rPr lang="en-US" dirty="0" smtClean="0"/>
              <a:t>DEVELOPMENT AND IMPLEMENTATION OF NUMERICAL MODELS OF DESIGN MADE FOR CNC 3 and 5-axis </a:t>
            </a:r>
            <a:br>
              <a:rPr lang="en-US" dirty="0" smtClean="0"/>
            </a:br>
            <a:endParaRPr lang="pl-PL" dirty="0" smtClean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63FB0-EE09-49F8-AD67-E63D446B9D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Symbol zastępczy stopki 1"/>
          <p:cNvSpPr txBox="1">
            <a:spLocks/>
          </p:cNvSpPr>
          <p:nvPr/>
        </p:nvSpPr>
        <p:spPr>
          <a:xfrm>
            <a:off x="3765550" y="6629400"/>
            <a:ext cx="126365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/>
              <a:t>Company Private</a:t>
            </a:r>
            <a:endParaRPr lang="en-US" sz="1000" dirty="0"/>
          </a:p>
        </p:txBody>
      </p:sp>
      <p:pic>
        <p:nvPicPr>
          <p:cNvPr id="11" name="Picture 22" descr="Nowy obraz"/>
          <p:cNvPicPr>
            <a:picLocks noChangeAspect="1" noChangeArrowheads="1"/>
          </p:cNvPicPr>
          <p:nvPr/>
        </p:nvPicPr>
        <p:blipFill>
          <a:blip r:embed="rId3" cstate="email">
            <a:lum bright="2000"/>
          </a:blip>
          <a:srcRect/>
          <a:stretch>
            <a:fillRect/>
          </a:stretch>
        </p:blipFill>
        <p:spPr bwMode="auto">
          <a:xfrm>
            <a:off x="7500938" y="71414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39552" y="2780928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Expected</a:t>
            </a:r>
            <a:r>
              <a:rPr lang="pl-PL" sz="1600" dirty="0" smtClean="0"/>
              <a:t> </a:t>
            </a:r>
            <a:r>
              <a:rPr lang="pl-PL" sz="1600" dirty="0" err="1" smtClean="0"/>
              <a:t>results</a:t>
            </a:r>
            <a:r>
              <a:rPr lang="pl-PL" sz="1600" dirty="0" smtClean="0"/>
              <a:t>:</a:t>
            </a:r>
          </a:p>
          <a:p>
            <a:r>
              <a:rPr lang="pl-PL" sz="1600" dirty="0" smtClean="0"/>
              <a:t> </a:t>
            </a:r>
            <a:r>
              <a:rPr lang="en-US" sz="1600" dirty="0" smtClean="0"/>
              <a:t>Numerical models will be covered fully construction and quality</a:t>
            </a:r>
            <a:r>
              <a:rPr lang="pl-PL" sz="1600" dirty="0" smtClean="0"/>
              <a:t> </a:t>
            </a:r>
            <a:r>
              <a:rPr lang="en-US" sz="1600" dirty="0" smtClean="0"/>
              <a:t>supervision </a:t>
            </a:r>
            <a:endParaRPr lang="pl-PL" sz="1600" dirty="0" smtClean="0"/>
          </a:p>
          <a:p>
            <a:r>
              <a:rPr lang="pl-PL" sz="1600" dirty="0" smtClean="0"/>
              <a:t> </a:t>
            </a:r>
            <a:r>
              <a:rPr lang="en-US" sz="1600" dirty="0" smtClean="0"/>
              <a:t>Saving at least 50% of the time on the technical aspects of the product</a:t>
            </a:r>
            <a:endParaRPr lang="pl-PL" sz="1600" dirty="0" smtClean="0"/>
          </a:p>
          <a:p>
            <a:r>
              <a:rPr lang="en-US" sz="1600" dirty="0" smtClean="0"/>
              <a:t>A significant reduction in labor-intensive technology</a:t>
            </a:r>
            <a:endParaRPr lang="pl-PL" sz="1600" dirty="0" smtClean="0"/>
          </a:p>
          <a:p>
            <a:r>
              <a:rPr lang="pl-PL" sz="1600" dirty="0" smtClean="0"/>
              <a:t> </a:t>
            </a:r>
            <a:r>
              <a:rPr lang="pl-PL" sz="1600" dirty="0" err="1" smtClean="0"/>
              <a:t>Reducing</a:t>
            </a:r>
            <a:r>
              <a:rPr lang="pl-PL" sz="1600" dirty="0" smtClean="0"/>
              <a:t> </a:t>
            </a:r>
            <a:r>
              <a:rPr lang="pl-PL" sz="1600" dirty="0" err="1" smtClean="0"/>
              <a:t>defects</a:t>
            </a:r>
            <a:r>
              <a:rPr lang="pl-PL" sz="1600" dirty="0" smtClean="0"/>
              <a:t> </a:t>
            </a:r>
            <a:r>
              <a:rPr lang="pl-PL" sz="1600" dirty="0" err="1" smtClean="0"/>
              <a:t>due</a:t>
            </a:r>
            <a:r>
              <a:rPr lang="pl-PL" sz="1600" dirty="0" smtClean="0"/>
              <a:t> to </a:t>
            </a:r>
            <a:r>
              <a:rPr lang="pl-PL" sz="1600" dirty="0" err="1" smtClean="0"/>
              <a:t>"ba</a:t>
            </a:r>
            <a:r>
              <a:rPr lang="pl-PL" sz="1600" dirty="0" smtClean="0"/>
              <a:t>d" </a:t>
            </a:r>
            <a:r>
              <a:rPr lang="pl-PL" sz="1600" dirty="0" err="1" smtClean="0"/>
              <a:t>numerical</a:t>
            </a:r>
            <a:r>
              <a:rPr lang="pl-PL" sz="1600" dirty="0" smtClean="0"/>
              <a:t> model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/>
          </a:p>
          <a:p>
            <a:endParaRPr lang="pl-PL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52936"/>
            <a:ext cx="3261320" cy="1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414" y="390508"/>
            <a:ext cx="90730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DIRECTION OF TECHNOLOGY DEVELOPMENT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0000"/>
      </a:accent1>
      <a:accent2>
        <a:srgbClr val="0000F0"/>
      </a:accent2>
      <a:accent3>
        <a:srgbClr val="FFFFFF"/>
      </a:accent3>
      <a:accent4>
        <a:srgbClr val="000000"/>
      </a:accent4>
      <a:accent5>
        <a:srgbClr val="E5AAAA"/>
      </a:accent5>
      <a:accent6>
        <a:srgbClr val="0000D9"/>
      </a:accent6>
      <a:hlink>
        <a:srgbClr val="000000"/>
      </a:hlink>
      <a:folHlink>
        <a:srgbClr val="0066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20000"/>
        </a:accent1>
        <a:accent2>
          <a:srgbClr val="0000F0"/>
        </a:accent2>
        <a:accent3>
          <a:srgbClr val="FFFFFF"/>
        </a:accent3>
        <a:accent4>
          <a:srgbClr val="000000"/>
        </a:accent4>
        <a:accent5>
          <a:srgbClr val="E5AAAA"/>
        </a:accent5>
        <a:accent6>
          <a:srgbClr val="0000D9"/>
        </a:accent6>
        <a:hlink>
          <a:srgbClr val="00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1014</Words>
  <Application>Microsoft Office PowerPoint</Application>
  <PresentationFormat>Pokaz na ekranie (4:3)</PresentationFormat>
  <Paragraphs>163</Paragraphs>
  <Slides>15</Slides>
  <Notes>11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Blank Presentation</vt:lpstr>
      <vt:lpstr>PHOTO-PAINT</vt:lpstr>
      <vt:lpstr>Slajd 1</vt:lpstr>
      <vt:lpstr>Slajd 2</vt:lpstr>
      <vt:lpstr>WHAT IS AN OPERATING SYSTEM?</vt:lpstr>
      <vt:lpstr>Slajd 4</vt:lpstr>
      <vt:lpstr>ACE SET OF TOOLS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>United Technologies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J29727</cp:lastModifiedBy>
  <cp:revision>153</cp:revision>
  <dcterms:created xsi:type="dcterms:W3CDTF">2008-09-16T19:09:46Z</dcterms:created>
  <dcterms:modified xsi:type="dcterms:W3CDTF">2011-06-14T07:17:10Z</dcterms:modified>
</cp:coreProperties>
</file>