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  <p:sldMasterId id="2147483792" r:id="rId3"/>
  </p:sldMasterIdLst>
  <p:notesMasterIdLst>
    <p:notesMasterId r:id="rId19"/>
  </p:notesMasterIdLst>
  <p:sldIdLst>
    <p:sldId id="300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278" r:id="rId12"/>
    <p:sldId id="269" r:id="rId13"/>
    <p:sldId id="268" r:id="rId14"/>
    <p:sldId id="312" r:id="rId15"/>
    <p:sldId id="276" r:id="rId16"/>
    <p:sldId id="282" r:id="rId17"/>
    <p:sldId id="29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028" autoAdjust="0"/>
  </p:normalViewPr>
  <p:slideViewPr>
    <p:cSldViewPr>
      <p:cViewPr varScale="1">
        <p:scale>
          <a:sx n="68" d="100"/>
          <a:sy n="68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kfssrv2\ARCH$\DATA\SERVICES\01_TMO_DATA\NCBIR-Program%20Sektorowy_PL%20CleanSky\3_Demonstratory\ZESTAWIENIA\28.05.2012\Z&#322;o&#380;enie%20projekt&#243;w%20INNOLOT-%20all_120528_z%20linkami%2030.0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kfssrv2\ARCH$\DATA\SERVICES\01_TMO_DATA\NCBIR-Program%20Sektorowy_PL%20CleanSky\3_Demonstratory\ZESTAWIENIA\28.05.2012\Z&#322;o&#380;enie%20projekt&#243;w%20INNOLOT-%20all_120528_z%20linkami%2030.0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p526516\Desktop\Z&#322;o&#380;enie%20projekt&#243;w%20INNOLOT-%20all_120528_z%20linkami%2030.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pivotSource>
    <c:name>[Złożenie projektów INNOLOT- all_120528_z linkami 30.05.xls]Przestawna_2a)!Tabela przestawna1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pl-PL" dirty="0"/>
              <a:t>Główne </a:t>
            </a:r>
            <a:r>
              <a:rPr lang="pl-PL" dirty="0" smtClean="0"/>
              <a:t>demonstratory</a:t>
            </a:r>
          </a:p>
          <a:p>
            <a:pPr>
              <a:defRPr/>
            </a:pPr>
            <a:r>
              <a:rPr lang="pl-PL" sz="1400" dirty="0" smtClean="0"/>
              <a:t>Podział budżetu</a:t>
            </a:r>
            <a:endParaRPr lang="pl-PL" sz="1400" dirty="0"/>
          </a:p>
        </c:rich>
      </c:tx>
      <c:layout/>
    </c:title>
    <c:pivotFmts>
      <c:pivotFmt>
        <c:idx val="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Percent val="1"/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Percent val="1"/>
        </c:dLbl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Percent val="1"/>
        </c:dLbl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Percent val="1"/>
        </c:dLbl>
      </c:pivotFmt>
    </c:pivotFmts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'Przestawna_2a)'!$B$3:$B$4</c:f>
              <c:strCache>
                <c:ptCount val="1"/>
                <c:pt idx="0">
                  <c:v>Suma z Przewidywany budżet</c:v>
                </c:pt>
              </c:strCache>
            </c:strRef>
          </c:tx>
          <c:dLbls>
            <c:numFmt formatCode="0.00%" sourceLinked="0"/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Percent val="1"/>
            <c:showLeaderLines val="1"/>
          </c:dLbls>
          <c:cat>
            <c:strRef>
              <c:f>'Przestawna_2a)'!$A$5:$A$9</c:f>
              <c:strCache>
                <c:ptCount val="4"/>
                <c:pt idx="0">
                  <c:v>System napędowy</c:v>
                </c:pt>
                <c:pt idx="1">
                  <c:v>Płatowiec</c:v>
                </c:pt>
                <c:pt idx="2">
                  <c:v>Akcesoria</c:v>
                </c:pt>
                <c:pt idx="3">
                  <c:v>Systemy</c:v>
                </c:pt>
              </c:strCache>
            </c:strRef>
          </c:cat>
          <c:val>
            <c:numRef>
              <c:f>'Przestawna_2a)'!$B$5:$B$9</c:f>
              <c:numCache>
                <c:formatCode>_-* #,##0\ _z_l_-;\-* #,##0\ _z_l_-;_-* "-"??\ _z_l_-;_-@_-</c:formatCode>
                <c:ptCount val="4"/>
                <c:pt idx="0">
                  <c:v>322.32499999999993</c:v>
                </c:pt>
                <c:pt idx="1">
                  <c:v>290.5379999999995</c:v>
                </c:pt>
                <c:pt idx="2">
                  <c:v>19.25</c:v>
                </c:pt>
                <c:pt idx="3">
                  <c:v>2.4299999999999997</c:v>
                </c:pt>
              </c:numCache>
            </c:numRef>
          </c:val>
        </c:ser>
        <c:ser>
          <c:idx val="1"/>
          <c:order val="1"/>
          <c:tx>
            <c:strRef>
              <c:f>'Przestawna_2a)'!$C$3:$C$4</c:f>
              <c:strCache>
                <c:ptCount val="1"/>
                <c:pt idx="0">
                  <c:v>Licznik z Project Name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Percent val="1"/>
            <c:showLeaderLines val="1"/>
          </c:dLbls>
          <c:cat>
            <c:strRef>
              <c:f>'Przestawna_2a)'!$A$5:$A$9</c:f>
              <c:strCache>
                <c:ptCount val="4"/>
                <c:pt idx="0">
                  <c:v>System napędowy</c:v>
                </c:pt>
                <c:pt idx="1">
                  <c:v>Płatowiec</c:v>
                </c:pt>
                <c:pt idx="2">
                  <c:v>Akcesoria</c:v>
                </c:pt>
                <c:pt idx="3">
                  <c:v>Systemy</c:v>
                </c:pt>
              </c:strCache>
            </c:strRef>
          </c:cat>
          <c:val>
            <c:numRef>
              <c:f>'Przestawna_2a)'!$C$5:$C$9</c:f>
              <c:numCache>
                <c:formatCode>_-* #,##0\ _z_l_-;\-* #,##0\ _z_l_-;_-* "-"??\ _z_l_-;_-@_-</c:formatCode>
                <c:ptCount val="4"/>
                <c:pt idx="0">
                  <c:v>51</c:v>
                </c:pt>
                <c:pt idx="1">
                  <c:v>28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pivotSource>
    <c:name>[Złożenie projektów INNOLOT- all_120528_z linkami 30.05.xls]Przestawna_2a)!Tabela przestawna1</c:name>
    <c:fmtId val="5"/>
  </c:pivotSource>
  <c:chart>
    <c:title>
      <c:tx>
        <c:rich>
          <a:bodyPr/>
          <a:lstStyle/>
          <a:p>
            <a:pPr>
              <a:defRPr/>
            </a:pPr>
            <a:r>
              <a:rPr lang="pl-PL" dirty="0"/>
              <a:t>Główne demonstratory</a:t>
            </a:r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Val val="1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Val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Val val="1"/>
        </c:dLbl>
      </c:pivotFmt>
    </c:pivotFmts>
    <c:view3D>
      <c:rotX val="0"/>
      <c:rotY val="0"/>
      <c:depthPercent val="10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'Przestawna_2a)'!$B$3:$B$4</c:f>
              <c:strCache>
                <c:ptCount val="1"/>
                <c:pt idx="0">
                  <c:v>Suma z Przewidywany budżet</c:v>
                </c:pt>
              </c:strCache>
            </c:strRef>
          </c:tx>
          <c:cat>
            <c:strRef>
              <c:f>'Przestawna_2a)'!$A$5:$A$9</c:f>
              <c:strCache>
                <c:ptCount val="4"/>
                <c:pt idx="0">
                  <c:v>System napędowy</c:v>
                </c:pt>
                <c:pt idx="1">
                  <c:v>Płatowiec</c:v>
                </c:pt>
                <c:pt idx="2">
                  <c:v>Akcesoria</c:v>
                </c:pt>
                <c:pt idx="3">
                  <c:v>Systemy</c:v>
                </c:pt>
              </c:strCache>
            </c:strRef>
          </c:cat>
          <c:val>
            <c:numRef>
              <c:f>'Przestawna_2a)'!$B$5:$B$9</c:f>
              <c:numCache>
                <c:formatCode>_-* #,##0\ _z_l_-;\-* #,##0\ _z_l_-;_-* "-"??\ _z_l_-;_-@_-</c:formatCode>
                <c:ptCount val="4"/>
                <c:pt idx="0">
                  <c:v>322.32499999999993</c:v>
                </c:pt>
                <c:pt idx="1">
                  <c:v>290.5379999999995</c:v>
                </c:pt>
                <c:pt idx="2">
                  <c:v>19.25</c:v>
                </c:pt>
                <c:pt idx="3">
                  <c:v>2.4299999999999997</c:v>
                </c:pt>
              </c:numCache>
            </c:numRef>
          </c:val>
        </c:ser>
        <c:ser>
          <c:idx val="1"/>
          <c:order val="1"/>
          <c:tx>
            <c:strRef>
              <c:f>'Przestawna_2a)'!$C$3:$C$4</c:f>
              <c:strCache>
                <c:ptCount val="1"/>
                <c:pt idx="0">
                  <c:v>Licznik z Project Name</c:v>
                </c:pt>
              </c:strCache>
            </c:strRef>
          </c:tx>
          <c:cat>
            <c:strRef>
              <c:f>'Przestawna_2a)'!$A$5:$A$9</c:f>
              <c:strCache>
                <c:ptCount val="4"/>
                <c:pt idx="0">
                  <c:v>System napędowy</c:v>
                </c:pt>
                <c:pt idx="1">
                  <c:v>Płatowiec</c:v>
                </c:pt>
                <c:pt idx="2">
                  <c:v>Akcesoria</c:v>
                </c:pt>
                <c:pt idx="3">
                  <c:v>Systemy</c:v>
                </c:pt>
              </c:strCache>
            </c:strRef>
          </c:cat>
          <c:val>
            <c:numRef>
              <c:f>'Przestawna_2a)'!$C$5:$C$9</c:f>
              <c:numCache>
                <c:formatCode>_-* #,##0\ _z_l_-;\-* #,##0\ _z_l_-;_-* "-"??\ _z_l_-;_-@_-</c:formatCode>
                <c:ptCount val="4"/>
                <c:pt idx="0">
                  <c:v>51</c:v>
                </c:pt>
                <c:pt idx="1">
                  <c:v>28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box"/>
        <c:axId val="62556032"/>
        <c:axId val="62557568"/>
        <c:axId val="0"/>
      </c:bar3DChart>
      <c:catAx>
        <c:axId val="62556032"/>
        <c:scaling>
          <c:orientation val="minMax"/>
        </c:scaling>
        <c:axPos val="b"/>
        <c:numFmt formatCode="General" sourceLinked="1"/>
        <c:majorTickMark val="none"/>
        <c:tickLblPos val="nextTo"/>
        <c:crossAx val="62557568"/>
        <c:crosses val="autoZero"/>
        <c:lblAlgn val="ctr"/>
        <c:lblOffset val="100"/>
      </c:catAx>
      <c:valAx>
        <c:axId val="62557568"/>
        <c:scaling>
          <c:orientation val="minMax"/>
        </c:scaling>
        <c:delete val="1"/>
        <c:axPos val="l"/>
        <c:numFmt formatCode="_-* #,##0\ _z_l_-;\-* #,##0\ _z_l_-;_-* &quot;-&quot;??\ _z_l_-;_-@_-" sourceLinked="1"/>
        <c:tickLblPos val="none"/>
        <c:crossAx val="62556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pivotSource>
    <c:name>[Złożenie projektów INNOLOT- all_120528_z linkami 30.05.xls]Przestawna_3)!Tabela przestawna1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pl-PL"/>
              <a:t>Udział</a:t>
            </a:r>
            <a:r>
              <a:rPr lang="pl-PL" baseline="0"/>
              <a:t>  firm wg budzetu</a:t>
            </a:r>
            <a:endParaRPr lang="en-US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/>
              </a:pPr>
              <a:endParaRPr lang="pl-PL"/>
            </a:p>
          </c:txPr>
          <c:showCatName val="1"/>
          <c:showPercent val="1"/>
        </c:dLbl>
      </c:pivotFmt>
      <c:pivotFmt>
        <c:idx val="1"/>
        <c:dLbl>
          <c:idx val="0"/>
          <c:spPr/>
          <c:txPr>
            <a:bodyPr/>
            <a:lstStyle/>
            <a:p>
              <a:pPr>
                <a:defRPr sz="9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 sz="5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3"/>
        <c:dLbl>
          <c:idx val="0"/>
          <c:spPr/>
          <c:txPr>
            <a:bodyPr/>
            <a:lstStyle/>
            <a:p>
              <a:pPr>
                <a:defRPr sz="5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4"/>
        <c:dLbl>
          <c:idx val="0"/>
          <c:spPr/>
          <c:txPr>
            <a:bodyPr/>
            <a:lstStyle/>
            <a:p>
              <a:pPr>
                <a:defRPr sz="10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69"/>
      </c:pivotFmt>
      <c:pivotFmt>
        <c:idx val="70"/>
      </c:pivotFmt>
      <c:pivotFmt>
        <c:idx val="71"/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86"/>
      </c:pivotFmt>
      <c:pivotFmt>
        <c:idx val="87"/>
      </c:pivotFmt>
      <c:pivotFmt>
        <c:idx val="88"/>
      </c:pivotFmt>
      <c:pivotFmt>
        <c:idx val="89"/>
      </c:pivotFmt>
      <c:pivotFmt>
        <c:idx val="90"/>
      </c:pivotFmt>
      <c:pivotFmt>
        <c:idx val="91"/>
      </c:pivotFmt>
      <c:pivotFmt>
        <c:idx val="92"/>
      </c:pivotFmt>
      <c:pivotFmt>
        <c:idx val="93"/>
      </c:pivotFmt>
      <c:pivotFmt>
        <c:idx val="94"/>
      </c:pivotFmt>
      <c:pivotFmt>
        <c:idx val="95"/>
      </c:pivotFmt>
      <c:pivotFmt>
        <c:idx val="96"/>
      </c:pivotFmt>
      <c:pivotFmt>
        <c:idx val="97"/>
      </c:pivotFmt>
      <c:pivotFmt>
        <c:idx val="98"/>
      </c:pivotFmt>
      <c:pivotFmt>
        <c:idx val="99"/>
      </c:pivotFmt>
      <c:pivotFmt>
        <c:idx val="100"/>
      </c:pivotFmt>
      <c:pivotFmt>
        <c:idx val="101"/>
      </c:pivotFmt>
      <c:pivotFmt>
        <c:idx val="10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00"/>
              </a:pPr>
              <a:endParaRPr lang="pl-PL"/>
            </a:p>
          </c:txPr>
          <c:showCatName val="1"/>
          <c:showPercent val="1"/>
        </c:dLbl>
      </c:pivotFmt>
      <c:pivotFmt>
        <c:idx val="103"/>
        <c:dLbl>
          <c:idx val="0"/>
          <c:spPr/>
          <c:txPr>
            <a:bodyPr/>
            <a:lstStyle/>
            <a:p>
              <a:pPr>
                <a:defRPr sz="5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104"/>
        <c:dLbl>
          <c:idx val="0"/>
          <c:spPr/>
          <c:txPr>
            <a:bodyPr/>
            <a:lstStyle/>
            <a:p>
              <a:pPr>
                <a:defRPr sz="9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105"/>
        <c:dLbl>
          <c:idx val="0"/>
          <c:spPr/>
          <c:txPr>
            <a:bodyPr/>
            <a:lstStyle/>
            <a:p>
              <a:pPr>
                <a:defRPr sz="500"/>
              </a:pPr>
              <a:endParaRPr lang="pl-PL"/>
            </a:p>
          </c:txPr>
          <c:dLblPos val="bestFit"/>
          <c:showCatName val="1"/>
          <c:showPercent val="1"/>
        </c:dLbl>
      </c:pivotFmt>
      <c:pivotFmt>
        <c:idx val="106"/>
        <c:dLbl>
          <c:idx val="0"/>
          <c:dLblPos val="bestFit"/>
          <c:showCatName val="1"/>
          <c:showPercent val="1"/>
        </c:dLbl>
      </c:pivotFmt>
      <c:pivotFmt>
        <c:idx val="10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10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10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1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  <c:pivotFmt>
        <c:idx val="1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l-PL"/>
            </a:p>
          </c:txPr>
          <c:showCatName val="1"/>
          <c:showPercent val="1"/>
        </c:dLbl>
      </c:pivotFmt>
    </c:pivotFmts>
    <c:view3D>
      <c:rotX val="30"/>
      <c:rotY val="220"/>
      <c:perspective val="10"/>
    </c:view3D>
    <c:plotArea>
      <c:layout/>
      <c:pie3DChart>
        <c:varyColors val="1"/>
        <c:ser>
          <c:idx val="0"/>
          <c:order val="0"/>
          <c:tx>
            <c:strRef>
              <c:f>'Przestawna_3)'!$B$3:$B$4</c:f>
              <c:strCache>
                <c:ptCount val="1"/>
                <c:pt idx="0">
                  <c:v>Suma z Przewidywany budżet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lang="en-US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0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WSK
31</a:t>
                    </a:r>
                    <a:r>
                      <a:rPr sz="10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pl-PL" sz="1000" b="0" i="0" u="none" strike="noStrike" kern="1200" baseline="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 algn="ctr">
                      <a:defRPr lang="en-US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10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199 MPLN</a:t>
                    </a:r>
                    <a:endParaRPr sz="10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900"/>
                  </a:pPr>
                  <a:endParaRPr lang="pl-PL"/>
                </a:p>
              </c:txPr>
              <c:dLblPos val="bestFit"/>
              <c:showCatName val="1"/>
              <c:showPercent val="1"/>
            </c:dLbl>
            <c:dLbl>
              <c:idx val="2"/>
              <c:layout/>
              <c:spPr/>
              <c:txPr>
                <a:bodyPr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CatName val="1"/>
              <c:showPercent val="1"/>
            </c:dLbl>
            <c:dLbl>
              <c:idx val="3"/>
              <c:layout/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'Przestawna_3)'!$B$5:$B$22</c:f>
              <c:numCache>
                <c:formatCode>_-* #,##0\ _z_l_-;\-* #,##0\ _z_l_-;_-* "-"??\ _z_l_-;_-@_-</c:formatCode>
                <c:ptCount val="17"/>
                <c:pt idx="0">
                  <c:v>199.14399999999995</c:v>
                </c:pt>
                <c:pt idx="1">
                  <c:v>174</c:v>
                </c:pt>
                <c:pt idx="2">
                  <c:v>81</c:v>
                </c:pt>
                <c:pt idx="3">
                  <c:v>34.720000000000013</c:v>
                </c:pt>
                <c:pt idx="4">
                  <c:v>25</c:v>
                </c:pt>
                <c:pt idx="5">
                  <c:v>22.596</c:v>
                </c:pt>
                <c:pt idx="6">
                  <c:v>16.875</c:v>
                </c:pt>
                <c:pt idx="7">
                  <c:v>15</c:v>
                </c:pt>
                <c:pt idx="8">
                  <c:v>12.02</c:v>
                </c:pt>
                <c:pt idx="9">
                  <c:v>12</c:v>
                </c:pt>
                <c:pt idx="10">
                  <c:v>8.9980000000000011</c:v>
                </c:pt>
                <c:pt idx="11">
                  <c:v>8.42</c:v>
                </c:pt>
                <c:pt idx="12">
                  <c:v>8</c:v>
                </c:pt>
                <c:pt idx="13">
                  <c:v>4.54</c:v>
                </c:pt>
                <c:pt idx="14">
                  <c:v>4.2300000000000004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</c:ser>
        <c:ser>
          <c:idx val="1"/>
          <c:order val="1"/>
          <c:tx>
            <c:strRef>
              <c:f>'Przestawna_3)'!$C$3:$C$4</c:f>
              <c:strCache>
                <c:ptCount val="1"/>
                <c:pt idx="0">
                  <c:v>Suma z 2013 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'Przestawna_3)'!$C$5:$C$22</c:f>
              <c:numCache>
                <c:formatCode>_-* #,##0\ _z_l_-;\-* #,##0\ _z_l_-;_-* "-"??\ _z_l_-;_-@_-</c:formatCode>
                <c:ptCount val="17"/>
                <c:pt idx="0">
                  <c:v>63.660000000000011</c:v>
                </c:pt>
                <c:pt idx="1">
                  <c:v>10</c:v>
                </c:pt>
                <c:pt idx="2">
                  <c:v>16.2</c:v>
                </c:pt>
                <c:pt idx="3">
                  <c:v>4.34</c:v>
                </c:pt>
                <c:pt idx="4">
                  <c:v>5</c:v>
                </c:pt>
                <c:pt idx="5">
                  <c:v>2.0159999999999987</c:v>
                </c:pt>
                <c:pt idx="6">
                  <c:v>1.875</c:v>
                </c:pt>
                <c:pt idx="7">
                  <c:v>5</c:v>
                </c:pt>
                <c:pt idx="8">
                  <c:v>3.0049999999999999</c:v>
                </c:pt>
                <c:pt idx="9">
                  <c:v>2.8</c:v>
                </c:pt>
                <c:pt idx="10">
                  <c:v>0.70000000000000062</c:v>
                </c:pt>
                <c:pt idx="11">
                  <c:v>1.6839999999999977</c:v>
                </c:pt>
                <c:pt idx="12">
                  <c:v>1.2</c:v>
                </c:pt>
                <c:pt idx="13">
                  <c:v>0.5</c:v>
                </c:pt>
                <c:pt idx="14">
                  <c:v>0.58000000000000007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'Przestawna_3)'!$D$3:$D$4</c:f>
              <c:strCache>
                <c:ptCount val="1"/>
                <c:pt idx="0">
                  <c:v>Suma z 2014 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'Przestawna_3)'!$D$5:$D$22</c:f>
              <c:numCache>
                <c:formatCode>_-* #,##0\ _z_l_-;\-* #,##0\ _z_l_-;_-* "-"??\ _z_l_-;_-@_-</c:formatCode>
                <c:ptCount val="17"/>
                <c:pt idx="0">
                  <c:v>56.092000000000013</c:v>
                </c:pt>
                <c:pt idx="1">
                  <c:v>20</c:v>
                </c:pt>
                <c:pt idx="2">
                  <c:v>16.2</c:v>
                </c:pt>
                <c:pt idx="3">
                  <c:v>8.68</c:v>
                </c:pt>
                <c:pt idx="4">
                  <c:v>5</c:v>
                </c:pt>
                <c:pt idx="5">
                  <c:v>4.7039999999999997</c:v>
                </c:pt>
                <c:pt idx="6">
                  <c:v>3.75</c:v>
                </c:pt>
                <c:pt idx="7">
                  <c:v>5</c:v>
                </c:pt>
                <c:pt idx="8">
                  <c:v>3.0049999999999999</c:v>
                </c:pt>
                <c:pt idx="9">
                  <c:v>2.4000000000000004</c:v>
                </c:pt>
                <c:pt idx="10">
                  <c:v>1.55</c:v>
                </c:pt>
                <c:pt idx="11">
                  <c:v>1.6839999999999977</c:v>
                </c:pt>
                <c:pt idx="12">
                  <c:v>2</c:v>
                </c:pt>
                <c:pt idx="13">
                  <c:v>1.01</c:v>
                </c:pt>
                <c:pt idx="14">
                  <c:v>0.98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</c:ser>
        <c:ser>
          <c:idx val="3"/>
          <c:order val="3"/>
          <c:tx>
            <c:strRef>
              <c:f>'Przestawna_3)'!$E$3:$E$4</c:f>
              <c:strCache>
                <c:ptCount val="1"/>
                <c:pt idx="0">
                  <c:v>Suma z 2015 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'Przestawna_3)'!$E$5:$E$22</c:f>
              <c:numCache>
                <c:formatCode>_-* #,##0\ _z_l_-;\-* #,##0\ _z_l_-;_-* "-"??\ _z_l_-;_-@_-</c:formatCode>
                <c:ptCount val="17"/>
                <c:pt idx="0">
                  <c:v>37.867999999999988</c:v>
                </c:pt>
                <c:pt idx="1">
                  <c:v>64.000000000000014</c:v>
                </c:pt>
                <c:pt idx="2">
                  <c:v>16.2</c:v>
                </c:pt>
                <c:pt idx="3">
                  <c:v>8.68</c:v>
                </c:pt>
                <c:pt idx="4">
                  <c:v>5</c:v>
                </c:pt>
                <c:pt idx="5">
                  <c:v>5.3760000000000003</c:v>
                </c:pt>
                <c:pt idx="6">
                  <c:v>5.6249999999999867</c:v>
                </c:pt>
                <c:pt idx="7">
                  <c:v>5</c:v>
                </c:pt>
                <c:pt idx="8">
                  <c:v>3.0049999999999999</c:v>
                </c:pt>
                <c:pt idx="9">
                  <c:v>2.4000000000000004</c:v>
                </c:pt>
                <c:pt idx="10">
                  <c:v>2.8159999999999967</c:v>
                </c:pt>
                <c:pt idx="11">
                  <c:v>1.6839999999999977</c:v>
                </c:pt>
                <c:pt idx="12">
                  <c:v>2.8</c:v>
                </c:pt>
                <c:pt idx="13">
                  <c:v>1.01</c:v>
                </c:pt>
                <c:pt idx="14">
                  <c:v>1.32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</c:ser>
        <c:ser>
          <c:idx val="4"/>
          <c:order val="4"/>
          <c:tx>
            <c:strRef>
              <c:f>'Przestawna_3)'!$F$3:$F$4</c:f>
              <c:strCache>
                <c:ptCount val="1"/>
                <c:pt idx="0">
                  <c:v>Suma z 2016 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'Przestawna_3)'!$F$5:$F$22</c:f>
              <c:numCache>
                <c:formatCode>_-* #,##0\ _z_l_-;\-* #,##0\ _z_l_-;_-* "-"??\ _z_l_-;_-@_-</c:formatCode>
                <c:ptCount val="17"/>
                <c:pt idx="0">
                  <c:v>23.404000000000003</c:v>
                </c:pt>
                <c:pt idx="1">
                  <c:v>45.000000000000007</c:v>
                </c:pt>
                <c:pt idx="2">
                  <c:v>16.2</c:v>
                </c:pt>
                <c:pt idx="3">
                  <c:v>8.68</c:v>
                </c:pt>
                <c:pt idx="4">
                  <c:v>5</c:v>
                </c:pt>
                <c:pt idx="5">
                  <c:v>5.3759999999999986</c:v>
                </c:pt>
                <c:pt idx="6">
                  <c:v>3.75</c:v>
                </c:pt>
                <c:pt idx="8">
                  <c:v>3.0049999999999999</c:v>
                </c:pt>
                <c:pt idx="9">
                  <c:v>2.4000000000000004</c:v>
                </c:pt>
                <c:pt idx="10">
                  <c:v>2.1159999999999997</c:v>
                </c:pt>
                <c:pt idx="11">
                  <c:v>1.6839999999999977</c:v>
                </c:pt>
                <c:pt idx="12">
                  <c:v>1.6</c:v>
                </c:pt>
                <c:pt idx="13">
                  <c:v>1.01</c:v>
                </c:pt>
                <c:pt idx="14">
                  <c:v>0.93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</c:ser>
        <c:ser>
          <c:idx val="5"/>
          <c:order val="5"/>
          <c:tx>
            <c:strRef>
              <c:f>'Przestawna_3)'!$G$3:$G$4</c:f>
              <c:strCache>
                <c:ptCount val="1"/>
                <c:pt idx="0">
                  <c:v>Suma z 2017 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'Przestawna_3)'!$A$5:$A$22</c:f>
              <c:strCache>
                <c:ptCount val="17"/>
                <c:pt idx="0">
                  <c:v>WSK</c:v>
                </c:pt>
                <c:pt idx="1">
                  <c:v>Sikorsky Mielec</c:v>
                </c:pt>
                <c:pt idx="2">
                  <c:v>Agusta Westland</c:v>
                </c:pt>
                <c:pt idx="3">
                  <c:v>Avio</c:v>
                </c:pt>
                <c:pt idx="4">
                  <c:v>Federacja Firm Lotniczych Bielsko-Biała</c:v>
                </c:pt>
                <c:pt idx="5">
                  <c:v>Hispano-Suiza</c:v>
                </c:pt>
                <c:pt idx="6">
                  <c:v>HS Wrocław</c:v>
                </c:pt>
                <c:pt idx="7">
                  <c:v>WSK Kalisz</c:v>
                </c:pt>
                <c:pt idx="8">
                  <c:v>EUROTECH</c:v>
                </c:pt>
                <c:pt idx="9">
                  <c:v>HS Rzeszów</c:v>
                </c:pt>
                <c:pt idx="10">
                  <c:v>Thoni Alutec</c:v>
                </c:pt>
                <c:pt idx="11">
                  <c:v>PWK</c:v>
                </c:pt>
                <c:pt idx="12">
                  <c:v>AeroKros</c:v>
                </c:pt>
                <c:pt idx="13">
                  <c:v>BRYK</c:v>
                </c:pt>
                <c:pt idx="14">
                  <c:v>AeroKros/Cerel</c:v>
                </c:pt>
                <c:pt idx="15">
                  <c:v>ULTRATECH</c:v>
                </c:pt>
                <c:pt idx="16">
                  <c:v>MTU</c:v>
                </c:pt>
              </c:strCache>
            </c:strRef>
          </c:cat>
          <c:val>
            <c:numRef>
              <c:f>'Przestawna_3)'!$G$5:$G$22</c:f>
              <c:numCache>
                <c:formatCode>_-* #,##0\ _z_l_-;\-* #,##0\ _z_l_-;_-* "-"??\ _z_l_-;_-@_-</c:formatCode>
                <c:ptCount val="17"/>
                <c:pt idx="0">
                  <c:v>18.22</c:v>
                </c:pt>
                <c:pt idx="1">
                  <c:v>35</c:v>
                </c:pt>
                <c:pt idx="2">
                  <c:v>16.2</c:v>
                </c:pt>
                <c:pt idx="3">
                  <c:v>4.34</c:v>
                </c:pt>
                <c:pt idx="4">
                  <c:v>5</c:v>
                </c:pt>
                <c:pt idx="5">
                  <c:v>5.1239999999999908</c:v>
                </c:pt>
                <c:pt idx="6">
                  <c:v>1.875</c:v>
                </c:pt>
                <c:pt idx="8">
                  <c:v>0</c:v>
                </c:pt>
                <c:pt idx="9">
                  <c:v>2.4000000000000004</c:v>
                </c:pt>
                <c:pt idx="10">
                  <c:v>1.8159999999999969</c:v>
                </c:pt>
                <c:pt idx="11">
                  <c:v>1.6839999999999977</c:v>
                </c:pt>
                <c:pt idx="12">
                  <c:v>0.4</c:v>
                </c:pt>
                <c:pt idx="13">
                  <c:v>1.01</c:v>
                </c:pt>
                <c:pt idx="14">
                  <c:v>0.42000000000000032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AECB-B3E2-4371-9DC5-96D7E259CEB2}" type="datetimeFigureOut">
              <a:rPr lang="pl-PL" smtClean="0"/>
              <a:pPr/>
              <a:t>2012-06-26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B368-2C07-4A29-815B-710972CD1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9E764-B505-4AE2-9F50-36F5A1F0EC3C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A1C8F-C2AE-4690-910D-771D5DDA9A21}" type="slidenum">
              <a:rPr lang="pl-PL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87875" cy="3440112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17" y="4350457"/>
            <a:ext cx="4995353" cy="41428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noProof="0" dirty="0" smtClean="0"/>
              <a:t> University level, organisation </a:t>
            </a:r>
            <a:r>
              <a:rPr lang="en-GB" noProof="0" dirty="0" err="1" smtClean="0"/>
              <a:t>Aeronet</a:t>
            </a:r>
            <a:r>
              <a:rPr lang="en-GB" noProof="0" dirty="0" smtClean="0"/>
              <a:t> Aviation Valley, to educate good engineers as per industry demand and to build laboratories to develop new technology, funding from Central government</a:t>
            </a:r>
            <a:r>
              <a:rPr lang="en-GB" baseline="0" noProof="0" dirty="0" smtClean="0"/>
              <a:t> 80M$</a:t>
            </a:r>
            <a:endParaRPr lang="en-GB" noProof="0" dirty="0" smtClean="0"/>
          </a:p>
          <a:p>
            <a:pPr>
              <a:buFont typeface="Arial" pitchFamily="34" charset="0"/>
              <a:buChar char="•"/>
            </a:pPr>
            <a:r>
              <a:rPr lang="en-GB" noProof="0" dirty="0" smtClean="0"/>
              <a:t> High school level, CEKSO organisation to improve technical education,</a:t>
            </a:r>
            <a:r>
              <a:rPr lang="en-GB" baseline="0" noProof="0" dirty="0" smtClean="0"/>
              <a:t> 12 towns of the region, 12 practical centres of education for future machines operators, funding from local government 30M$</a:t>
            </a:r>
          </a:p>
          <a:p>
            <a:pPr>
              <a:buFont typeface="Arial" pitchFamily="34" charset="0"/>
              <a:buChar char="•"/>
            </a:pPr>
            <a:r>
              <a:rPr lang="en-GB" baseline="0" noProof="0" dirty="0" smtClean="0"/>
              <a:t> 8-9 year old children, Technical University for Children</a:t>
            </a:r>
            <a:r>
              <a:rPr lang="pl-PL" baseline="0" noProof="0" dirty="0" smtClean="0"/>
              <a:t> </a:t>
            </a:r>
            <a:endParaRPr lang="en-GB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noProof="0" dirty="0" smtClean="0"/>
              <a:t> vision of Podkarpackie: two pillars, high-tech and nature</a:t>
            </a:r>
          </a:p>
          <a:p>
            <a:pPr>
              <a:buFont typeface="Arial" pitchFamily="34" charset="0"/>
              <a:buChar char="•"/>
            </a:pPr>
            <a:r>
              <a:rPr lang="en-GB" noProof="0" dirty="0" smtClean="0"/>
              <a:t> cluster Aviation Valley shares „</a:t>
            </a:r>
            <a:r>
              <a:rPr lang="en-GB" noProof="0" smtClean="0"/>
              <a:t>best practices” </a:t>
            </a:r>
            <a:r>
              <a:rPr lang="en-GB" noProof="0" dirty="0" smtClean="0"/>
              <a:t>with other clusters of Podkarpackie</a:t>
            </a:r>
            <a:endParaRPr lang="en-GB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66447-B67B-481D-B6B2-3BF46C2BCFA5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8290-3C23-4877-A6F6-2BB3DA8B1385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8290-3C23-4877-A6F6-2BB3DA8B1385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482C-CED5-4849-A03D-4302F7938EFF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01-8CA8-4B9F-B86B-0368DCBFE828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A556-7D16-4328-A004-6CD4BB9D7FE6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EA40-9E9E-4FF3-9C6C-64FB6CCA5630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B62C-531F-4E3D-A7D6-21A08A5D77BF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3736-9BBD-48B7-B301-5AD1C708D6E8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2CF-1781-45C0-AD95-F49CBE785F34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9074-CB30-4558-B4AF-B83C029C79CC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2F92-80FD-4470-8396-B31E6EA35D26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8448-FBA5-4996-9079-84B12B1ADB19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AEA7-D853-45EF-B145-10EB1508BBB9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732B-7EB0-4F88-9B44-3AB5D0E09699}" type="datetime1">
              <a:rPr lang="pl-PL" smtClean="0"/>
              <a:pPr/>
              <a:t>2012-06-26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WSK Proprietary data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CE08-50D9-474E-93CD-A823917D6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9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6408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196615" name="Line 7"/>
          <p:cNvSpPr>
            <a:spLocks noChangeShapeType="1"/>
          </p:cNvSpPr>
          <p:nvPr userDrawn="1"/>
        </p:nvSpPr>
        <p:spPr bwMode="auto">
          <a:xfrm>
            <a:off x="107950" y="1196975"/>
            <a:ext cx="89646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8" name="Line 10"/>
          <p:cNvSpPr>
            <a:spLocks noChangeShapeType="1"/>
          </p:cNvSpPr>
          <p:nvPr userDrawn="1"/>
        </p:nvSpPr>
        <p:spPr bwMode="auto">
          <a:xfrm>
            <a:off x="71438" y="6696075"/>
            <a:ext cx="89646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9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6408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196615" name="Line 7"/>
          <p:cNvSpPr>
            <a:spLocks noChangeShapeType="1"/>
          </p:cNvSpPr>
          <p:nvPr userDrawn="1"/>
        </p:nvSpPr>
        <p:spPr bwMode="auto">
          <a:xfrm>
            <a:off x="107950" y="1196975"/>
            <a:ext cx="89646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8" name="Line 10"/>
          <p:cNvSpPr>
            <a:spLocks noChangeShapeType="1"/>
          </p:cNvSpPr>
          <p:nvPr userDrawn="1"/>
        </p:nvSpPr>
        <p:spPr bwMode="auto">
          <a:xfrm>
            <a:off x="71438" y="6696075"/>
            <a:ext cx="89646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tif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451725" y="623728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14017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62505" y="2419147"/>
            <a:ext cx="88201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800" dirty="0" err="1" smtClean="0">
                <a:solidFill>
                  <a:srgbClr val="000000"/>
                </a:solidFill>
                <a:latin typeface="Tahoma" pitchFamily="34" charset="0"/>
              </a:rPr>
              <a:t>Aeronet</a:t>
            </a:r>
            <a:endParaRPr lang="pl-PL" sz="4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8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rgbClr val="000000"/>
                </a:solidFill>
                <a:latin typeface="Tahoma" pitchFamily="34" charset="0"/>
              </a:rPr>
              <a:t>Czerwiec 2012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939143" y="6469039"/>
            <a:ext cx="62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Darecki,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26.06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Założenia programu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Przemysł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Definiuje potrzeby (demonstratory / technologie)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Definiuje zaangażowanie ośrodków naukowo-badawczych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Demonstracja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 poziomie zespołu / modułu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np. przekładnia, komora spalania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 poziomie procesu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np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szybkie prototypowanie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NDT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Demonstratory rozwijane w ramach konsorcjów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przemysł - nauka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Liderem konsorcjum jest zawsze przemysł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Szczegółowe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zasady programu ustala komitet sterujący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delegatów z przemysłu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(WSK, Sikorsky,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Agusta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delegatów z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NCBiR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Obowiązki przemysłu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Jak w istniejących projektach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Założenia finansowe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Całkowity budżet 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500 M </a:t>
            </a:r>
            <a:r>
              <a:rPr lang="en-US" sz="1800" noProof="0" dirty="0" err="1" smtClean="0">
                <a:latin typeface="Arial" pitchFamily="34" charset="0"/>
                <a:cs typeface="Arial" pitchFamily="34" charset="0"/>
              </a:rPr>
              <a:t>PLN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60%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NCBIR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(300 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PLN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tabLst>
                <a:tab pos="4927600" algn="l"/>
              </a:tabLst>
            </a:pP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40% Industry (200 M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PLN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tabLst>
                <a:tab pos="4927600" algn="l"/>
              </a:tabLs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80%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budżetu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(400 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PLN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rozdystrybuowana bezpośrednio do konsorcjów</a:t>
            </a:r>
            <a:endParaRPr lang="en-US" sz="1400" noProof="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tabLst>
                <a:tab pos="4927600" algn="l"/>
              </a:tabLst>
            </a:pP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20% </a:t>
            </a:r>
            <a:r>
              <a:rPr lang="pl-PL" sz="1400" noProof="0" dirty="0" smtClean="0">
                <a:latin typeface="Arial" pitchFamily="34" charset="0"/>
                <a:cs typeface="Arial" pitchFamily="34" charset="0"/>
              </a:rPr>
              <a:t>budżetu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 (100 M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PLN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1400" noProof="0" dirty="0" smtClean="0">
                <a:latin typeface="Arial" pitchFamily="34" charset="0"/>
                <a:cs typeface="Arial" pitchFamily="34" charset="0"/>
              </a:rPr>
              <a:t> rozdystrybuowana poprzez konkursy</a:t>
            </a:r>
            <a:endParaRPr lang="en-US" sz="1400" noProof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kwalifikowalne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Jak w istniejących projektach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NCBiR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Zakres finansowania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Firmy duże 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 50 – 65%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MŚP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	  – 60 – 85%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Nauka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	  – 85 – 100%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Kryzys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Rectangle 115"/>
          <p:cNvSpPr/>
          <p:nvPr/>
        </p:nvSpPr>
        <p:spPr>
          <a:xfrm>
            <a:off x="1835696" y="2132856"/>
            <a:ext cx="5477164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8"/>
          <p:cNvSpPr txBox="1"/>
          <p:nvPr/>
        </p:nvSpPr>
        <p:spPr>
          <a:xfrm>
            <a:off x="2135876" y="2810497"/>
            <a:ext cx="524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Pr</a:t>
            </a:r>
            <a:r>
              <a:rPr lang="pl-PL" sz="1600" b="1" dirty="0" err="1" smtClean="0"/>
              <a:t>zedłużający</a:t>
            </a:r>
            <a:r>
              <a:rPr lang="pl-PL" sz="1600" b="1" dirty="0" smtClean="0"/>
              <a:t> się okres kryzysu</a:t>
            </a:r>
            <a:r>
              <a:rPr lang="en-CA" sz="1600" b="1" dirty="0" smtClean="0"/>
              <a:t>: </a:t>
            </a:r>
            <a:r>
              <a:rPr lang="pl-PL" sz="1600" b="1" dirty="0" smtClean="0"/>
              <a:t>najdłuższy w historii</a:t>
            </a:r>
            <a:endParaRPr lang="en-US" sz="1600" b="1" dirty="0"/>
          </a:p>
        </p:txBody>
      </p:sp>
      <p:sp>
        <p:nvSpPr>
          <p:cNvPr id="12" name="TextBox 32"/>
          <p:cNvSpPr txBox="1"/>
          <p:nvPr/>
        </p:nvSpPr>
        <p:spPr>
          <a:xfrm>
            <a:off x="2184521" y="400094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>
                <a:latin typeface="Arial Narrow" pitchFamily="34" charset="0"/>
              </a:rPr>
              <a:t>1980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3" name="TextBox 68"/>
          <p:cNvSpPr txBox="1"/>
          <p:nvPr/>
        </p:nvSpPr>
        <p:spPr>
          <a:xfrm>
            <a:off x="2184521" y="4290156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>
                <a:latin typeface="Arial Narrow" pitchFamily="34" charset="0"/>
              </a:rPr>
              <a:t>1929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2184521" y="3147828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>
                <a:latin typeface="Arial Narrow" pitchFamily="34" charset="0"/>
              </a:rPr>
              <a:t>2008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15" name="Group 51"/>
          <p:cNvGrpSpPr/>
          <p:nvPr/>
        </p:nvGrpSpPr>
        <p:grpSpPr>
          <a:xfrm>
            <a:off x="2784001" y="3224929"/>
            <a:ext cx="1721684" cy="1330859"/>
            <a:chOff x="4353445" y="3376943"/>
            <a:chExt cx="1721684" cy="1173832"/>
          </a:xfrm>
        </p:grpSpPr>
        <p:grpSp>
          <p:nvGrpSpPr>
            <p:cNvPr id="16" name="Group 50"/>
            <p:cNvGrpSpPr/>
            <p:nvPr/>
          </p:nvGrpSpPr>
          <p:grpSpPr>
            <a:xfrm>
              <a:off x="4366892" y="4377143"/>
              <a:ext cx="1506705" cy="173632"/>
              <a:chOff x="4366892" y="4377143"/>
              <a:chExt cx="1506705" cy="173632"/>
            </a:xfrm>
          </p:grpSpPr>
          <p:sp>
            <p:nvSpPr>
              <p:cNvPr id="28" name="Rectangle 60"/>
              <p:cNvSpPr/>
              <p:nvPr/>
            </p:nvSpPr>
            <p:spPr>
              <a:xfrm>
                <a:off x="4366892" y="4377143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61"/>
              <p:cNvSpPr/>
              <p:nvPr/>
            </p:nvSpPr>
            <p:spPr>
              <a:xfrm>
                <a:off x="4717530" y="4377143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62"/>
              <p:cNvSpPr/>
              <p:nvPr/>
            </p:nvSpPr>
            <p:spPr>
              <a:xfrm>
                <a:off x="5068169" y="4377143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63"/>
              <p:cNvSpPr/>
              <p:nvPr/>
            </p:nvSpPr>
            <p:spPr>
              <a:xfrm>
                <a:off x="5418807" y="4377143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64"/>
              <p:cNvSpPr/>
              <p:nvPr/>
            </p:nvSpPr>
            <p:spPr>
              <a:xfrm>
                <a:off x="5769445" y="4377143"/>
                <a:ext cx="10415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48"/>
            <p:cNvGrpSpPr/>
            <p:nvPr/>
          </p:nvGrpSpPr>
          <p:grpSpPr>
            <a:xfrm>
              <a:off x="4355594" y="3376943"/>
              <a:ext cx="1719535" cy="173632"/>
              <a:chOff x="4355594" y="2190939"/>
              <a:chExt cx="1719535" cy="173632"/>
            </a:xfrm>
          </p:grpSpPr>
          <p:sp>
            <p:nvSpPr>
              <p:cNvPr id="23" name="Rectangle 75"/>
              <p:cNvSpPr/>
              <p:nvPr/>
            </p:nvSpPr>
            <p:spPr>
              <a:xfrm>
                <a:off x="4355594" y="2190939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77"/>
              <p:cNvSpPr/>
              <p:nvPr/>
            </p:nvSpPr>
            <p:spPr>
              <a:xfrm>
                <a:off x="4706232" y="2190939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78"/>
              <p:cNvSpPr/>
              <p:nvPr/>
            </p:nvSpPr>
            <p:spPr>
              <a:xfrm>
                <a:off x="5056871" y="2190939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79"/>
              <p:cNvSpPr/>
              <p:nvPr/>
            </p:nvSpPr>
            <p:spPr>
              <a:xfrm>
                <a:off x="5407509" y="2190939"/>
                <a:ext cx="316982" cy="173632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5050"/>
                  </a:solidFill>
                </a:endParaRPr>
              </a:p>
            </p:txBody>
          </p:sp>
          <p:sp>
            <p:nvSpPr>
              <p:cNvPr id="27" name="Rectangle 80"/>
              <p:cNvSpPr/>
              <p:nvPr/>
            </p:nvSpPr>
            <p:spPr>
              <a:xfrm>
                <a:off x="5758147" y="2190939"/>
                <a:ext cx="316982" cy="173632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5050"/>
                  </a:solidFill>
                </a:endParaRPr>
              </a:p>
            </p:txBody>
          </p:sp>
        </p:grpSp>
        <p:sp>
          <p:nvSpPr>
            <p:cNvPr id="18" name="Rectangle 83"/>
            <p:cNvSpPr/>
            <p:nvPr/>
          </p:nvSpPr>
          <p:spPr>
            <a:xfrm>
              <a:off x="4355603" y="3626993"/>
              <a:ext cx="316982" cy="1736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92"/>
            <p:cNvSpPr/>
            <p:nvPr/>
          </p:nvSpPr>
          <p:spPr>
            <a:xfrm>
              <a:off x="4353445" y="3877043"/>
              <a:ext cx="316982" cy="1736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9"/>
            <p:cNvGrpSpPr/>
            <p:nvPr/>
          </p:nvGrpSpPr>
          <p:grpSpPr>
            <a:xfrm>
              <a:off x="4366892" y="4127093"/>
              <a:ext cx="667620" cy="173632"/>
              <a:chOff x="4366892" y="3859508"/>
              <a:chExt cx="667620" cy="173632"/>
            </a:xfrm>
          </p:grpSpPr>
          <p:sp>
            <p:nvSpPr>
              <p:cNvPr id="21" name="Rectangle 100"/>
              <p:cNvSpPr/>
              <p:nvPr/>
            </p:nvSpPr>
            <p:spPr>
              <a:xfrm>
                <a:off x="4366892" y="3859508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01"/>
              <p:cNvSpPr/>
              <p:nvPr/>
            </p:nvSpPr>
            <p:spPr>
              <a:xfrm>
                <a:off x="4717530" y="3859508"/>
                <a:ext cx="316982" cy="1736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TextBox 107"/>
          <p:cNvSpPr txBox="1"/>
          <p:nvPr/>
        </p:nvSpPr>
        <p:spPr>
          <a:xfrm>
            <a:off x="2184521" y="3716569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>
                <a:latin typeface="Arial Narrow" pitchFamily="34" charset="0"/>
              </a:rPr>
              <a:t>1990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4" name="TextBox 108"/>
          <p:cNvSpPr txBox="1"/>
          <p:nvPr/>
        </p:nvSpPr>
        <p:spPr>
          <a:xfrm>
            <a:off x="2184521" y="3434357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smtClean="0">
                <a:latin typeface="Arial Narrow" pitchFamily="34" charset="0"/>
              </a:rPr>
              <a:t>2001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5" name="TextBox 111"/>
          <p:cNvSpPr txBox="1"/>
          <p:nvPr/>
        </p:nvSpPr>
        <p:spPr>
          <a:xfrm>
            <a:off x="4420747" y="429606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 Narrow" pitchFamily="34" charset="0"/>
              </a:rPr>
              <a:t>43-m</a:t>
            </a:r>
            <a:r>
              <a:rPr lang="pl-PL" sz="1600" b="1" dirty="0" err="1" smtClean="0">
                <a:latin typeface="Arial Narrow" pitchFamily="34" charset="0"/>
              </a:rPr>
              <a:t>iesiące</a:t>
            </a:r>
            <a:r>
              <a:rPr lang="pl-PL" sz="1600" b="1" dirty="0" smtClean="0">
                <a:latin typeface="Arial Narrow" pitchFamily="34" charset="0"/>
              </a:rPr>
              <a:t> recesji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6" name="TextBox 112"/>
          <p:cNvSpPr txBox="1"/>
          <p:nvPr/>
        </p:nvSpPr>
        <p:spPr>
          <a:xfrm>
            <a:off x="4588174" y="3178156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 Narrow" pitchFamily="34" charset="0"/>
              </a:rPr>
              <a:t>50 </a:t>
            </a:r>
            <a:r>
              <a:rPr lang="en-CA" sz="1600" b="1" dirty="0" err="1" smtClean="0">
                <a:latin typeface="Arial Narrow" pitchFamily="34" charset="0"/>
              </a:rPr>
              <a:t>m</a:t>
            </a:r>
            <a:r>
              <a:rPr lang="pl-PL" sz="1600" b="1" dirty="0" err="1" smtClean="0">
                <a:latin typeface="Arial Narrow" pitchFamily="34" charset="0"/>
              </a:rPr>
              <a:t>iesięcy</a:t>
            </a:r>
            <a:r>
              <a:rPr lang="pl-PL" sz="1600" b="1" dirty="0" smtClean="0">
                <a:latin typeface="Arial Narrow" pitchFamily="34" charset="0"/>
              </a:rPr>
              <a:t> recesji</a:t>
            </a:r>
            <a:endParaRPr lang="en-US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Organizacja programu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4869160"/>
            <a:ext cx="2808312" cy="1080120"/>
          </a:xfrm>
        </p:spPr>
        <p:txBody>
          <a:bodyPr>
            <a:noAutofit/>
          </a:bodyPr>
          <a:lstStyle/>
          <a:p>
            <a:pPr marL="171450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Szczegółowe zasady realizacji programu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Nadzór nad zakresem tematycznym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Opiniowanie regulaminów konkursów </a:t>
            </a:r>
          </a:p>
          <a:p>
            <a:pPr marL="171450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Monitorowanie realizacji programu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95736" y="1628800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Narodowe Centrum Badań i Rozwoju</a:t>
            </a:r>
          </a:p>
          <a:p>
            <a:pPr algn="ctr"/>
            <a:r>
              <a:rPr lang="pl-PL" sz="1400" dirty="0" smtClean="0"/>
              <a:t>(</a:t>
            </a:r>
            <a:r>
              <a:rPr lang="en-US" sz="1400" dirty="0" err="1" smtClean="0"/>
              <a:t>NCBiR</a:t>
            </a:r>
            <a:r>
              <a:rPr lang="pl-PL" sz="1400" dirty="0" smtClean="0"/>
              <a:t>)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55776" y="2780928"/>
            <a:ext cx="237626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POROZUMIENIE</a:t>
            </a:r>
            <a:endParaRPr lang="en-US" sz="1400" dirty="0" smtClean="0"/>
          </a:p>
          <a:p>
            <a:pPr algn="ctr"/>
            <a:r>
              <a:rPr lang="en-US" sz="1400" dirty="0" smtClean="0"/>
              <a:t>(19.01.2012)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683568" y="4077072"/>
            <a:ext cx="237626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KOMITET STERUJĄCY (KS)</a:t>
            </a:r>
            <a:endParaRPr lang="pl-PL" sz="1400" dirty="0"/>
          </a:p>
        </p:txBody>
      </p:sp>
      <p:cxnSp>
        <p:nvCxnSpPr>
          <p:cNvPr id="11" name="Łącznik łamany 9"/>
          <p:cNvCxnSpPr>
            <a:stCxn id="5" idx="2"/>
            <a:endCxn id="8" idx="0"/>
          </p:cNvCxnSpPr>
          <p:nvPr/>
        </p:nvCxnSpPr>
        <p:spPr>
          <a:xfrm rot="5400000">
            <a:off x="2483768" y="2816932"/>
            <a:ext cx="648072" cy="18722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/>
              <a:pPr/>
              <a:t>13</a:t>
            </a:fld>
            <a:endParaRPr lang="pl-PL"/>
          </a:p>
        </p:txBody>
      </p:sp>
      <p:cxnSp>
        <p:nvCxnSpPr>
          <p:cNvPr id="28" name="Elbow Connector 27"/>
          <p:cNvCxnSpPr>
            <a:stCxn id="4" idx="2"/>
            <a:endCxn id="5" idx="0"/>
          </p:cNvCxnSpPr>
          <p:nvPr/>
        </p:nvCxnSpPr>
        <p:spPr>
          <a:xfrm>
            <a:off x="3743908" y="2276872"/>
            <a:ext cx="0" cy="5040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5" idx="2"/>
            <a:endCxn id="37" idx="0"/>
          </p:cNvCxnSpPr>
          <p:nvPr/>
        </p:nvCxnSpPr>
        <p:spPr>
          <a:xfrm rot="16200000" flipH="1">
            <a:off x="4535996" y="2636912"/>
            <a:ext cx="648072" cy="22322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5065896" y="2852936"/>
            <a:ext cx="280831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Struktura programu</a:t>
            </a:r>
          </a:p>
          <a:p>
            <a:pPr marL="171450" marR="0" lvl="0" indent="-171450" algn="l" defTabSz="914400" rtl="0" eaLnBrk="1" fontAlgn="auto" latinLnBrk="0" hangingPunct="1"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Założenia programu</a:t>
            </a:r>
          </a:p>
          <a:p>
            <a:pPr marL="171450" marR="0" lvl="0" indent="-171450" algn="l" defTabSz="914400" rtl="0" eaLnBrk="1" fontAlgn="auto" latinLnBrk="0" hangingPunct="1"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Założenia finansowe</a:t>
            </a:r>
          </a:p>
        </p:txBody>
      </p:sp>
      <p:sp>
        <p:nvSpPr>
          <p:cNvPr id="37" name="Prostokąt 17"/>
          <p:cNvSpPr/>
          <p:nvPr/>
        </p:nvSpPr>
        <p:spPr>
          <a:xfrm>
            <a:off x="4788024" y="4077072"/>
            <a:ext cx="237626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KOORDYNATOR PROGRAMU</a:t>
            </a:r>
            <a:endParaRPr lang="pl-PL" sz="1400" dirty="0"/>
          </a:p>
        </p:txBody>
      </p:sp>
      <p:sp>
        <p:nvSpPr>
          <p:cNvPr id="47" name="Symbol zastępczy zawartości 2"/>
          <p:cNvSpPr txBox="1">
            <a:spLocks/>
          </p:cNvSpPr>
          <p:nvPr/>
        </p:nvSpPr>
        <p:spPr>
          <a:xfrm>
            <a:off x="4716016" y="4913784"/>
            <a:ext cx="2808312" cy="53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2800" indent="-172800">
              <a:buFont typeface="Symbol"/>
              <a:buChar char="·"/>
            </a:pPr>
            <a:r>
              <a:rPr lang="pl-PL" sz="900" dirty="0" smtClean="0">
                <a:latin typeface="Arial" pitchFamily="34" charset="0"/>
                <a:cs typeface="Arial" pitchFamily="34" charset="0"/>
              </a:rPr>
              <a:t>Wykonywania decyzji Dyrektora Centrum,</a:t>
            </a:r>
          </a:p>
          <a:p>
            <a:pPr marL="172800" indent="-172800">
              <a:buFont typeface="Symbol"/>
              <a:buChar char="·"/>
            </a:pPr>
            <a:r>
              <a:rPr kumimoji="0" lang="pl-P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Zapewnienie prawidłową</a:t>
            </a:r>
            <a:r>
              <a:rPr kumimoji="0" lang="pl-PL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realizację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Wykres 1"/>
          <p:cNvGraphicFramePr>
            <a:graphicFrameLocks/>
          </p:cNvGraphicFramePr>
          <p:nvPr/>
        </p:nvGraphicFramePr>
        <p:xfrm>
          <a:off x="179512" y="2996952"/>
          <a:ext cx="34099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"/>
          <p:cNvGraphicFramePr>
            <a:graphicFrameLocks/>
          </p:cNvGraphicFramePr>
          <p:nvPr/>
        </p:nvGraphicFramePr>
        <p:xfrm>
          <a:off x="3995936" y="3068960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Demonstratory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196752"/>
            <a:ext cx="619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Łącznie 84 projekty zgłaszane przez wszystkich partnerów </a:t>
            </a:r>
          </a:p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(WSK, MTU,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Hispano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Suiza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PWK,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Avio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HS Rzeszów,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Agusta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Sikorsky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AeroKroc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Cerel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HS Wrocław, Toni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Alutec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BRYK,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Eurotech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100" dirty="0" err="1" smtClean="0">
                <a:latin typeface="Arial" pitchFamily="34" charset="0"/>
                <a:cs typeface="Arial" pitchFamily="34" charset="0"/>
              </a:rPr>
              <a:t>Ultratech</a:t>
            </a:r>
            <a:r>
              <a:rPr lang="pl-PL" sz="1100" dirty="0" smtClean="0">
                <a:latin typeface="Arial" pitchFamily="34" charset="0"/>
                <a:cs typeface="Arial" pitchFamily="34" charset="0"/>
              </a:rPr>
              <a:t>, WSK Kalisz)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Łączny budżet projektów to 635 MPLN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Demonstratory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Wykres 1"/>
          <p:cNvGraphicFramePr>
            <a:graphicFrameLocks/>
          </p:cNvGraphicFramePr>
          <p:nvPr/>
        </p:nvGraphicFramePr>
        <p:xfrm>
          <a:off x="899592" y="1268760"/>
          <a:ext cx="7376680" cy="50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Fakultet z MicroStation prowadzony przez dr inż. Artura Krawczyka na IV roku- wykład w sali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582" y="1484313"/>
            <a:ext cx="1603375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142" y="3125335"/>
            <a:ext cx="16843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3275013" y="1084034"/>
            <a:ext cx="31094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Szkoły wyższe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Aeronet</a:t>
            </a: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1187450" y="2765425"/>
            <a:ext cx="712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Szkoły średnie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RCTNTW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„</a:t>
            </a: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Odlotowa fizyka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611188" y="4549775"/>
            <a:ext cx="784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Szkoły podstawowe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pl-P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Politechnika dla dzieciaków”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62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4925" y="4994275"/>
            <a:ext cx="1836738" cy="126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62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75" y="4994275"/>
            <a:ext cx="197485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62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975" y="4994275"/>
            <a:ext cx="18034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4994275"/>
            <a:ext cx="1879600" cy="126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6237" name="Rectangle 13"/>
          <p:cNvSpPr>
            <a:spLocks noChangeArrowheads="1"/>
          </p:cNvSpPr>
          <p:nvPr/>
        </p:nvSpPr>
        <p:spPr bwMode="auto">
          <a:xfrm>
            <a:off x="523875" y="211138"/>
            <a:ext cx="8216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</a:t>
            </a:r>
            <a:r>
              <a:rPr lang="pl-PL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edukacji Doliny Lotniczej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62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296" y="1484313"/>
            <a:ext cx="1611313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67" descr="C:\Users\Patrycja\Desktop\z5896625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4403" y="3153178"/>
            <a:ext cx="2101404" cy="1291488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6365" y="274638"/>
            <a:ext cx="8036417" cy="706437"/>
          </a:xfrm>
        </p:spPr>
        <p:txBody>
          <a:bodyPr/>
          <a:lstStyle/>
          <a:p>
            <a:pPr algn="l"/>
            <a:r>
              <a:rPr lang="pl-PL" sz="3200" b="0" dirty="0" smtClean="0"/>
              <a:t>Edukacja</a:t>
            </a:r>
            <a:endParaRPr lang="pl-PL" sz="32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1553" y="1007287"/>
            <a:ext cx="8506496" cy="2135357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Regionalne Centrum Transferu Nowoczesnych Technologii Wytwarzania / 12 CKP, 112M PLN</a:t>
            </a:r>
          </a:p>
          <a:p>
            <a:pPr>
              <a:buNone/>
            </a:pPr>
            <a:r>
              <a:rPr lang="pl-PL" sz="2400" dirty="0" smtClean="0"/>
              <a:t>Odlotowa fizyka</a:t>
            </a:r>
          </a:p>
          <a:p>
            <a:pPr>
              <a:buNone/>
            </a:pPr>
            <a:r>
              <a:rPr lang="pl-PL" sz="2400" dirty="0" smtClean="0"/>
              <a:t>Fundacja Wspierania Edukacji DL</a:t>
            </a: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79438" y="4584794"/>
          <a:ext cx="8029575" cy="1970088"/>
        </p:xfrm>
        <a:graphic>
          <a:graphicData uri="http://schemas.openxmlformats.org/presentationml/2006/ole">
            <p:oleObj spid="_x0000_s2050" name="Obraz - mapa bitowa" r:id="rId3" imgW="5552381" imgH="1362265" progId="PBrush">
              <p:embed/>
            </p:oleObj>
          </a:graphicData>
        </a:graphic>
      </p:graphicFrame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24944"/>
            <a:ext cx="2101469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345" y="2923504"/>
            <a:ext cx="1980739" cy="1539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 descr="D:\Documents\Prezentacje\Prezentacje okolicznościowe\Elementy do prezentacji\CEKSO Strzyżow\DSC_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18692"/>
            <a:ext cx="3792444" cy="2518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61" y="274638"/>
            <a:ext cx="8036417" cy="706437"/>
          </a:xfrm>
        </p:spPr>
        <p:txBody>
          <a:bodyPr/>
          <a:lstStyle/>
          <a:p>
            <a:pPr algn="l"/>
            <a:r>
              <a:rPr lang="pl-PL" sz="3200" b="0" dirty="0" smtClean="0"/>
              <a:t>Nauka</a:t>
            </a:r>
            <a:endParaRPr lang="pl-PL" sz="32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34316"/>
            <a:ext cx="8229600" cy="2135357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Centrum Zaawansowanych Technologii </a:t>
            </a:r>
            <a:r>
              <a:rPr lang="pl-PL" sz="2400" dirty="0" err="1" smtClean="0"/>
              <a:t>Aeronet</a:t>
            </a:r>
            <a:r>
              <a:rPr lang="pl-PL" sz="2400" dirty="0" smtClean="0"/>
              <a:t> DL</a:t>
            </a:r>
          </a:p>
          <a:p>
            <a:pPr>
              <a:buNone/>
            </a:pPr>
            <a:r>
              <a:rPr lang="pl-PL" sz="2400" dirty="0" smtClean="0"/>
              <a:t>Laboratorium Materiałowe Doliny Lotniczej, 67M PLN</a:t>
            </a:r>
          </a:p>
          <a:p>
            <a:pPr>
              <a:buNone/>
            </a:pPr>
            <a:r>
              <a:rPr lang="pl-PL" sz="2400" dirty="0" smtClean="0"/>
              <a:t>Nowoczesne technologie materiałowe dla przemysłu lotniczego / 85MPLN, 350 naukowców</a:t>
            </a:r>
          </a:p>
          <a:p>
            <a:pPr>
              <a:buNone/>
            </a:pPr>
            <a:r>
              <a:rPr lang="pl-PL" sz="2400" dirty="0" err="1" smtClean="0"/>
              <a:t>InnoLot</a:t>
            </a:r>
            <a:r>
              <a:rPr lang="pl-PL" sz="2400" dirty="0" smtClean="0"/>
              <a:t>, badawczy projekt sektorowy NCBR / 500M PLN</a:t>
            </a:r>
          </a:p>
          <a:p>
            <a:pPr>
              <a:buNone/>
            </a:pPr>
            <a:endParaRPr lang="pl-PL" sz="2400" dirty="0" smtClean="0"/>
          </a:p>
        </p:txBody>
      </p:sp>
      <p:pic>
        <p:nvPicPr>
          <p:cNvPr id="153603" name="Picture 3" descr="D:\Documents\Pictures\Technozdjęcia\TECHNOLOGIE ŁĄCZENIA 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497" y="3758730"/>
            <a:ext cx="3311237" cy="2648990"/>
          </a:xfrm>
          <a:prstGeom prst="rect">
            <a:avLst/>
          </a:prstGeom>
          <a:noFill/>
        </p:spPr>
      </p:pic>
      <p:pic>
        <p:nvPicPr>
          <p:cNvPr id="153604" name="Picture 4" descr="D:\Documents\Pictures\Technozdjęcia\TECHNOLOGIE OBRÓBCZE 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53" y="3754572"/>
            <a:ext cx="3325092" cy="26600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 bwMode="auto">
          <a:xfrm>
            <a:off x="1207294" y="673787"/>
            <a:ext cx="6729412" cy="242163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Atuty </a:t>
            </a:r>
            <a:r>
              <a:rPr lang="en-US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Podkarpackie</a:t>
            </a:r>
            <a:r>
              <a:rPr lang="pl-PL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endParaRPr lang="en-US" sz="1600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Dolina Lotnicza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Piękna i czysta natura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Wielokulturowość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Usprawniona logistyka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autostrada i lotnisko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Konkurencyjny koszt pracy i etyka pracy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Dobry system edukacji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 unijne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D:\Documents\Pictures\Wyroby\Black Hawk\Black Hawk\Black Hawk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4" y="3847565"/>
            <a:ext cx="3223346" cy="21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az 5" descr="kz_20111001_204_s2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417" y="3893638"/>
            <a:ext cx="3168795" cy="21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23900" y="6226175"/>
            <a:ext cx="3260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High-tech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92700" y="6211888"/>
            <a:ext cx="3262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94085" y="1768839"/>
            <a:ext cx="13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pc="40" dirty="0">
              <a:solidFill>
                <a:srgbClr val="000000"/>
              </a:solidFill>
              <a:latin typeface="Parchment" pitchFamily="66" charset="0"/>
            </a:endParaRPr>
          </a:p>
        </p:txBody>
      </p:sp>
      <p:pic>
        <p:nvPicPr>
          <p:cNvPr id="13" name="Obraz 12" descr="solina_img_3162_puzz_s2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18" y="1347005"/>
            <a:ext cx="3659191" cy="2365611"/>
          </a:xfrm>
          <a:prstGeom prst="rect">
            <a:avLst/>
          </a:prstGeom>
        </p:spPr>
      </p:pic>
      <p:pic>
        <p:nvPicPr>
          <p:cNvPr id="10" name="Picture 6" descr="bezmiechowa img_2966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1366838"/>
            <a:ext cx="3508374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O Podkarpaciu\Województwo Podkarpackie\J. Górnicki, fot+prezentacje\Fot_A_Krzykwa\IMG_3413 - Posani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29" y="4073237"/>
            <a:ext cx="3647626" cy="2431572"/>
          </a:xfrm>
          <a:prstGeom prst="rect">
            <a:avLst/>
          </a:prstGeom>
          <a:noFill/>
        </p:spPr>
      </p:pic>
      <p:pic>
        <p:nvPicPr>
          <p:cNvPr id="12" name="Picture 12" descr="F:\O Podkarpaciu\Województwo Podkarpackie\J. Górnicki, fot+prezentacje\Fot_J_Gornicki\IMG_4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5455" y="4107916"/>
            <a:ext cx="3491345" cy="2389864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632055" y="299143"/>
            <a:ext cx="439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0000"/>
                </a:solidFill>
                <a:cs typeface="Arial" pitchFamily="34" charset="0"/>
              </a:rPr>
              <a:t>Turystyka</a:t>
            </a:r>
            <a:endParaRPr lang="en-US" sz="3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DSC0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817" y="4347600"/>
            <a:ext cx="3053073" cy="228980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07679" y="260506"/>
            <a:ext cx="584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spc="40" dirty="0" smtClean="0">
                <a:solidFill>
                  <a:srgbClr val="000000"/>
                </a:solidFill>
                <a:cs typeface="Arial" pitchFamily="34" charset="0"/>
              </a:rPr>
              <a:t>Dziedzictwo, wielokulturowość</a:t>
            </a:r>
          </a:p>
        </p:txBody>
      </p:sp>
      <p:pic>
        <p:nvPicPr>
          <p:cNvPr id="13" name="Picture 13" descr="F:\O Podkarpaciu\Województwo Podkarpackie\J. Górnicki, fot+prezentacje\Fot_J_Gornicki\komancza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44" y="1165509"/>
            <a:ext cx="1916648" cy="2899519"/>
          </a:xfrm>
          <a:prstGeom prst="rect">
            <a:avLst/>
          </a:prstGeom>
          <a:noFill/>
        </p:spPr>
      </p:pic>
      <p:pic>
        <p:nvPicPr>
          <p:cNvPr id="17" name="Picture 11" descr="F:\O Podkarpaciu\Województwo Podkarpackie\J. Górnicki, fot+prezentacje\Fot_J_Gornicki\IMG_3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727" y="1166813"/>
            <a:ext cx="3444884" cy="2296823"/>
          </a:xfrm>
          <a:prstGeom prst="rect">
            <a:avLst/>
          </a:prstGeom>
          <a:noFill/>
        </p:spPr>
      </p:pic>
      <p:pic>
        <p:nvPicPr>
          <p:cNvPr id="9" name="Obraz 8" descr="kz_20090401_042_s2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5532" y="4367213"/>
            <a:ext cx="3322301" cy="2255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656" y="1345475"/>
            <a:ext cx="21986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235" y="3396513"/>
            <a:ext cx="2143125" cy="48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534" y="3376741"/>
            <a:ext cx="1963737" cy="90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583" name="Łącznik prosty ze strzałką 8"/>
          <p:cNvCxnSpPr>
            <a:cxnSpLocks noChangeShapeType="1"/>
            <a:stCxn id="24580" idx="2"/>
            <a:endCxn id="24581" idx="0"/>
          </p:cNvCxnSpPr>
          <p:nvPr/>
        </p:nvCxnSpPr>
        <p:spPr bwMode="auto">
          <a:xfrm flipH="1">
            <a:off x="2276798" y="2177325"/>
            <a:ext cx="2295202" cy="1219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84" name="Łącznik prosty ze strzałką 11"/>
          <p:cNvCxnSpPr>
            <a:cxnSpLocks noChangeShapeType="1"/>
            <a:stCxn id="24580" idx="2"/>
            <a:endCxn id="6" idx="0"/>
          </p:cNvCxnSpPr>
          <p:nvPr/>
        </p:nvCxnSpPr>
        <p:spPr bwMode="auto">
          <a:xfrm>
            <a:off x="4572000" y="2177325"/>
            <a:ext cx="2223403" cy="11994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pole tekstowe 8"/>
          <p:cNvSpPr txBox="1"/>
          <p:nvPr/>
        </p:nvSpPr>
        <p:spPr>
          <a:xfrm>
            <a:off x="1205235" y="4435879"/>
            <a:ext cx="21288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klastry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technologiczne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810159" y="4423610"/>
            <a:ext cx="2005013" cy="21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</a:t>
            </a:r>
            <a:r>
              <a:rPr lang="pl-P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klastry</a:t>
            </a: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jakości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Turystyka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Agroturystyka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Rekreacja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Zdrowa żywność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Odnowa biologiczna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Lecznictwo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Opieka nad starszymi </a:t>
            </a:r>
            <a:endParaRPr lang="pl-PL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60218" y="211138"/>
            <a:ext cx="522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0000"/>
                </a:solidFill>
              </a:rPr>
              <a:t>Wizja Podkarpacia</a:t>
            </a:r>
            <a:endParaRPr lang="pl-PL" sz="3600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05345" y="3893127"/>
            <a:ext cx="216131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000000"/>
                </a:solidFill>
              </a:rPr>
              <a:t>World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</a:rPr>
              <a:t>Class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</a:rPr>
              <a:t>Cluster</a:t>
            </a:r>
            <a:endParaRPr lang="pl-PL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pl-PL" sz="4200" noProof="0" dirty="0" err="1" smtClean="0">
                <a:latin typeface="Arial" pitchFamily="34" charset="0"/>
                <a:cs typeface="Arial" pitchFamily="34" charset="0"/>
              </a:rPr>
              <a:t>InnoLot</a:t>
            </a:r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 - struktura </a:t>
            </a:r>
            <a:r>
              <a:rPr lang="pl-PL" sz="4200" noProof="0" dirty="0" smtClean="0">
                <a:latin typeface="Arial" pitchFamily="34" charset="0"/>
                <a:cs typeface="Arial" pitchFamily="34" charset="0"/>
              </a:rPr>
              <a:t>programu</a:t>
            </a:r>
            <a:endParaRPr lang="en-US" sz="42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Sponsor programu 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CBiR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Założenia programu oparte 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Clean Sky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Zasady szczegółowe oparte na istniejących projektach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NCBiR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Beneficjent programu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Polski Przemysł Lotniczy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Dolina lotnicza, </a:t>
            </a:r>
            <a:r>
              <a:rPr lang="pl-PL" sz="1400" noProof="0" dirty="0" smtClean="0">
                <a:latin typeface="Arial" pitchFamily="34" charset="0"/>
                <a:cs typeface="Arial" pitchFamily="34" charset="0"/>
              </a:rPr>
              <a:t>Wielkopolski klaster lotniczy, Federacja firm lotniczych miasta Bielska</a:t>
            </a:r>
            <a:endParaRPr lang="en-US" sz="1400" noProof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Cele programu:</a:t>
            </a:r>
            <a:endParaRPr lang="en-US" sz="1800" noProof="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Wsparcie przemysłu lotniczego poprzez dofinansowanie rozwoju technologii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Czasokres realizacji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: 201</a:t>
            </a: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 – 2017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Kluczowi uczestnicy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WSK Rzeszow, PW Kalisz, Sikorsky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Mielec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Hamilton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Polska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WSK Kalisz, Hispano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Suiza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MTU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Agusta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Swidnik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Avio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Polska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Waldrex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noProof="0" dirty="0" err="1" smtClean="0">
                <a:latin typeface="Arial" pitchFamily="34" charset="0"/>
                <a:cs typeface="Arial" pitchFamily="34" charset="0"/>
              </a:rPr>
              <a:t>Alutec</a:t>
            </a:r>
            <a:r>
              <a:rPr lang="en-US" sz="1400" noProof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Budżet programu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500 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PLN</a:t>
            </a:r>
            <a:endParaRPr lang="en-US" sz="1400" noProof="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l-PL" sz="1800" noProof="0" dirty="0" smtClean="0">
                <a:latin typeface="Arial" pitchFamily="34" charset="0"/>
                <a:cs typeface="Arial" pitchFamily="34" charset="0"/>
              </a:rPr>
              <a:t>Wstępne porozumienie podpisane</a:t>
            </a:r>
            <a:r>
              <a:rPr lang="en-US" sz="1800" noProof="0" dirty="0" smtClean="0">
                <a:latin typeface="Arial" pitchFamily="34" charset="0"/>
                <a:cs typeface="Arial" pitchFamily="34" charset="0"/>
              </a:rPr>
              <a:t> 19.01.2012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CE08-50D9-474E-93CD-A823917D6920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0">
          <a:solidFill>
            <a:schemeClr val="tx1"/>
          </a:solidFill>
          <a:miter lim="800000"/>
          <a:headEnd/>
          <a:tailEnd/>
        </a:ln>
      </a:spPr>
      <a:bodyPr wrap="square" anchor="ctr">
        <a:spAutoFit/>
      </a:bodyPr>
      <a:lstStyle>
        <a:defPPr>
          <a:buFontTx/>
          <a:buChar char="-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640</Words>
  <Application>Microsoft Office PowerPoint</Application>
  <PresentationFormat>Pokaz na ekranie (4:3)</PresentationFormat>
  <Paragraphs>139</Paragraphs>
  <Slides>15</Slides>
  <Notes>5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Motyw pakietu Office</vt:lpstr>
      <vt:lpstr>4_Projekt domyślny</vt:lpstr>
      <vt:lpstr>1_Projekt domyślny</vt:lpstr>
      <vt:lpstr>Obraz - mapa bitowa</vt:lpstr>
      <vt:lpstr>Slajd 1</vt:lpstr>
      <vt:lpstr>Slajd 2</vt:lpstr>
      <vt:lpstr>Edukacja</vt:lpstr>
      <vt:lpstr>Nauka</vt:lpstr>
      <vt:lpstr>Slajd 5</vt:lpstr>
      <vt:lpstr>Slajd 6</vt:lpstr>
      <vt:lpstr>Slajd 7</vt:lpstr>
      <vt:lpstr>Slajd 8</vt:lpstr>
      <vt:lpstr>InnoLot - struktura programu</vt:lpstr>
      <vt:lpstr>Założenia programu</vt:lpstr>
      <vt:lpstr>Założenia finansowe</vt:lpstr>
      <vt:lpstr>Kryzys</vt:lpstr>
      <vt:lpstr>Organizacja programu</vt:lpstr>
      <vt:lpstr>Demonstratory</vt:lpstr>
      <vt:lpstr>Demonstratory</vt:lpstr>
    </vt:vector>
  </TitlesOfParts>
  <Company>WSK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Program by NCBIR</dc:title>
  <dc:creator>Robert Haligowski (Tel. 7388)</dc:creator>
  <cp:lastModifiedBy>Marek Darecki (Tel. 6615)</cp:lastModifiedBy>
  <cp:revision>283</cp:revision>
  <dcterms:created xsi:type="dcterms:W3CDTF">2011-10-06T05:17:59Z</dcterms:created>
  <dcterms:modified xsi:type="dcterms:W3CDTF">2012-06-26T05:45:03Z</dcterms:modified>
</cp:coreProperties>
</file>