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8" r:id="rId5"/>
    <p:sldId id="289" r:id="rId6"/>
    <p:sldId id="270" r:id="rId7"/>
    <p:sldId id="283" r:id="rId8"/>
    <p:sldId id="284" r:id="rId9"/>
    <p:sldId id="265" r:id="rId10"/>
    <p:sldId id="290" r:id="rId11"/>
    <p:sldId id="294" r:id="rId12"/>
    <p:sldId id="291" r:id="rId13"/>
    <p:sldId id="295" r:id="rId14"/>
    <p:sldId id="304" r:id="rId15"/>
    <p:sldId id="305" r:id="rId16"/>
    <p:sldId id="296" r:id="rId17"/>
    <p:sldId id="307" r:id="rId18"/>
    <p:sldId id="308" r:id="rId19"/>
    <p:sldId id="309" r:id="rId20"/>
    <p:sldId id="261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80" d="100"/>
          <a:sy n="80" d="100"/>
        </p:scale>
        <p:origin x="-179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6"/>
          <p:cNvSpPr>
            <a:spLocks noChangeArrowheads="1"/>
          </p:cNvSpPr>
          <p:nvPr userDrawn="1"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A3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Text Box 23"/>
          <p:cNvSpPr txBox="1">
            <a:spLocks noChangeArrowheads="1"/>
          </p:cNvSpPr>
          <p:nvPr userDrawn="1"/>
        </p:nvSpPr>
        <p:spPr bwMode="auto">
          <a:xfrm>
            <a:off x="3352800" y="60960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 b="1">
                <a:solidFill>
                  <a:srgbClr val="CC3300"/>
                </a:solidFill>
                <a:latin typeface="Arial" charset="0"/>
              </a:rPr>
              <a:t>I i II kwartał 2012</a:t>
            </a:r>
          </a:p>
        </p:txBody>
      </p:sp>
      <p:sp>
        <p:nvSpPr>
          <p:cNvPr id="4" name="Rectangle 82"/>
          <p:cNvSpPr>
            <a:spLocks noChangeArrowheads="1"/>
          </p:cNvSpPr>
          <p:nvPr userDrawn="1"/>
        </p:nvSpPr>
        <p:spPr bwMode="auto">
          <a:xfrm>
            <a:off x="2071688" y="1979613"/>
            <a:ext cx="4762" cy="55562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" name="Freeform 569"/>
          <p:cNvSpPr>
            <a:spLocks/>
          </p:cNvSpPr>
          <p:nvPr userDrawn="1"/>
        </p:nvSpPr>
        <p:spPr bwMode="auto">
          <a:xfrm>
            <a:off x="581025" y="1741488"/>
            <a:ext cx="1588" cy="1587"/>
          </a:xfrm>
          <a:custGeom>
            <a:avLst/>
            <a:gdLst>
              <a:gd name="T0" fmla="*/ 1588 w 3"/>
              <a:gd name="T1" fmla="*/ 1587 h 3"/>
              <a:gd name="T2" fmla="*/ 1059 w 3"/>
              <a:gd name="T3" fmla="*/ 1587 h 3"/>
              <a:gd name="T4" fmla="*/ 0 w 3"/>
              <a:gd name="T5" fmla="*/ 0 h 3"/>
              <a:gd name="T6" fmla="*/ 0 w 3"/>
              <a:gd name="T7" fmla="*/ 0 h 3"/>
              <a:gd name="T8" fmla="*/ 1588 w 3"/>
              <a:gd name="T9" fmla="*/ 158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">
                <a:moveTo>
                  <a:pt x="3" y="3"/>
                </a:moveTo>
                <a:lnTo>
                  <a:pt x="2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D3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" name="Rectangle 575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A3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0" y="765175"/>
          <a:ext cx="9144000" cy="990600"/>
        </p:xfrm>
        <a:graphic>
          <a:graphicData uri="http://schemas.openxmlformats.org/presentationml/2006/ole">
            <p:oleObj spid="_x0000_s10242" name="CorelDRAW" r:id="rId3" imgW="15657576" imgH="2225040" progId="">
              <p:embed/>
            </p:oleObj>
          </a:graphicData>
        </a:graphic>
      </p:graphicFrame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609600" y="895350"/>
            <a:ext cx="8077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Arial" charset="0"/>
              </a:rPr>
              <a:t>IV KONFERENCJA CZT AERONET DOLINA LOTNICZA</a:t>
            </a:r>
          </a:p>
          <a:p>
            <a:pPr algn="ctr"/>
            <a:r>
              <a:rPr lang="pl-PL" sz="1600" b="1">
                <a:solidFill>
                  <a:schemeClr val="bg1"/>
                </a:solidFill>
                <a:latin typeface="Arial" charset="0"/>
              </a:rPr>
              <a:t>i PANELE EKSPERTÓW PROJEKTU   25 – 26 Czerwca  2012 r.</a:t>
            </a:r>
          </a:p>
          <a:p>
            <a:pPr algn="ctr"/>
            <a:r>
              <a:rPr lang="pl-PL" sz="1600" b="1">
                <a:solidFill>
                  <a:schemeClr val="bg1"/>
                </a:solidFill>
                <a:latin typeface="Arial" charset="0"/>
              </a:rPr>
              <a:t>„Nowoczesne technologie materiałowe stosowane w przemyśle lotniczym”</a:t>
            </a:r>
            <a:endParaRPr lang="pl-PL" sz="1000" b="1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9" name="Object 574"/>
          <p:cNvGraphicFramePr>
            <a:graphicFrameLocks noChangeAspect="1"/>
          </p:cNvGraphicFramePr>
          <p:nvPr/>
        </p:nvGraphicFramePr>
        <p:xfrm>
          <a:off x="0" y="6477000"/>
          <a:ext cx="9144000" cy="381000"/>
        </p:xfrm>
        <a:graphic>
          <a:graphicData uri="http://schemas.openxmlformats.org/presentationml/2006/ole">
            <p:oleObj spid="_x0000_s10243" name="CorelDRAW" r:id="rId4" imgW="15649575" imgH="2228850" progId="">
              <p:embed/>
            </p:oleObj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109538" y="6578600"/>
          <a:ext cx="8915400" cy="166688"/>
        </p:xfrm>
        <a:graphic>
          <a:graphicData uri="http://schemas.openxmlformats.org/presentationml/2006/ole">
            <p:oleObj spid="_x0000_s10244" name="CorelDRAW" r:id="rId5" imgW="31175325" imgH="552450" progId="">
              <p:embed/>
            </p:oleObj>
          </a:graphicData>
        </a:graphic>
      </p:graphicFrame>
      <p:pic>
        <p:nvPicPr>
          <p:cNvPr id="11" name="Picture 580" descr="logo-zestaw-color-PL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575" y="55563"/>
            <a:ext cx="79184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610F-8B31-4AB6-9A6C-59CA36F0AB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50800"/>
            <a:ext cx="2085975" cy="6197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50800"/>
            <a:ext cx="6110288" cy="6197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14A49-FC24-4001-8FA7-B9D4C2E65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F7BDD-A48B-49BE-8CD9-A06BEFF07B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17CA-298E-4A58-AD97-B541FB3C63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E2817-E945-4955-9DEC-4DE380E905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4301-7420-422A-84F1-8B8D2EBA92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FAC2-5D47-4329-8F6A-6C1844883A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C8A6D-C354-4EE0-86BF-6D2A6754E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FFE7-8D31-4E25-B1D9-1C20A64AE1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EF1F2-4A91-4DB3-A01D-1F528A6EC7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93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A3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16400" y="50800"/>
            <a:ext cx="48180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EA9F58A-FCF4-4DA4-85BB-7DCEB257B5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2" name="Picture 1095" descr="logo-zestaw-color-PL-reszt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108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905000"/>
            <a:ext cx="7772400" cy="1447800"/>
          </a:xfrm>
          <a:noFill/>
        </p:spPr>
        <p:txBody>
          <a:bodyPr/>
          <a:lstStyle/>
          <a:p>
            <a:pPr eaLnBrk="1" hangingPunct="1"/>
            <a:r>
              <a:rPr lang="pl-PL" sz="2000" b="0" dirty="0" smtClean="0"/>
              <a:t>ZB1 </a:t>
            </a:r>
            <a:br>
              <a:rPr lang="pl-PL" sz="2000" b="0" dirty="0" smtClean="0"/>
            </a:br>
            <a:r>
              <a:rPr lang="pl-PL" sz="2000" dirty="0" smtClean="0">
                <a:solidFill>
                  <a:srgbClr val="FF3300"/>
                </a:solidFill>
                <a:latin typeface="Comic Sans MS" pitchFamily="66" charset="0"/>
              </a:rPr>
              <a:t> OPRACOWANIE ZAAWANSOWANYCH PROCESÓW OBRÓBKI HSM TRUDNOOBRABIALNYCH STOPÓW LOTNICZYCH</a:t>
            </a:r>
            <a:endParaRPr lang="pl-PL" sz="2000" b="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662363"/>
            <a:ext cx="6400800" cy="1214437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pl-PL" sz="1200" b="1" dirty="0" smtClean="0">
                <a:solidFill>
                  <a:srgbClr val="000099"/>
                </a:solidFill>
              </a:rPr>
              <a:t>Lider merytoryczny</a:t>
            </a:r>
            <a:endParaRPr lang="pl-PL" sz="1200" b="1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pl-PL" sz="1200" b="1" dirty="0" smtClean="0"/>
              <a:t>Prof. dr hab. inż. Bogdan kruszyński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pl-PL" sz="1200" b="1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pl-PL" sz="1200" b="1" dirty="0" smtClean="0">
                <a:solidFill>
                  <a:srgbClr val="000099"/>
                </a:solidFill>
              </a:rPr>
              <a:t>Instytucje partnerskie w zadaniu</a:t>
            </a: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258888" y="4365625"/>
            <a:ext cx="54260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pl-PL" sz="1600" dirty="0">
                <a:solidFill>
                  <a:srgbClr val="003366"/>
                </a:solidFill>
                <a:latin typeface="Comic Sans MS" pitchFamily="66" charset="0"/>
              </a:rPr>
              <a:t>Politechnika Lubelska</a:t>
            </a:r>
          </a:p>
          <a:p>
            <a:pPr marL="457200" indent="-45720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pl-PL" sz="1600" dirty="0">
                <a:solidFill>
                  <a:srgbClr val="003366"/>
                </a:solidFill>
                <a:latin typeface="Comic Sans MS" pitchFamily="66" charset="0"/>
              </a:rPr>
              <a:t>Politechnika Łódzka</a:t>
            </a:r>
          </a:p>
          <a:p>
            <a:pPr marL="457200" indent="-45720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pl-PL" sz="1600" dirty="0">
                <a:solidFill>
                  <a:srgbClr val="003366"/>
                </a:solidFill>
                <a:latin typeface="Comic Sans MS" pitchFamily="66" charset="0"/>
              </a:rPr>
              <a:t>Politechnika Warszawska</a:t>
            </a:r>
          </a:p>
          <a:p>
            <a:pPr marL="457200" indent="-45720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pl-PL" sz="1600" dirty="0">
                <a:solidFill>
                  <a:srgbClr val="003366"/>
                </a:solidFill>
                <a:latin typeface="Comic Sans MS" pitchFamily="66" charset="0"/>
              </a:rPr>
              <a:t>Politechnika Rzeszowska</a:t>
            </a:r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5229225"/>
            <a:ext cx="4413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661025"/>
            <a:ext cx="24606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194300" y="4868863"/>
          <a:ext cx="285750" cy="446087"/>
        </p:xfrm>
        <a:graphic>
          <a:graphicData uri="http://schemas.openxmlformats.org/presentationml/2006/ole">
            <p:oleObj spid="_x0000_s12290" name="CorelDRAW" r:id="rId5" imgW="1665720" imgH="2607840" progId="">
              <p:embed/>
            </p:oleObj>
          </a:graphicData>
        </a:graphic>
      </p:graphicFrame>
      <p:pic>
        <p:nvPicPr>
          <p:cNvPr id="8" name="Picture 18" descr="P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6413" y="4508500"/>
            <a:ext cx="3508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ZB1.2 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Politechnika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Rzeszowska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980728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600" b="1" kern="50" dirty="0" smtClean="0">
                <a:solidFill>
                  <a:srgbClr val="C00000"/>
                </a:solidFill>
                <a:effectLst/>
                <a:latin typeface="Comic Sans MS" pitchFamily="66" charset="0"/>
                <a:ea typeface="DejaVu Sans"/>
              </a:rPr>
              <a:t>Wnioski</a:t>
            </a:r>
            <a:r>
              <a:rPr lang="pl-PL" kern="50" dirty="0" smtClean="0">
                <a:effectLst/>
                <a:latin typeface="Arial"/>
                <a:ea typeface="DejaVu Sans"/>
              </a:rPr>
              <a:t> </a:t>
            </a:r>
            <a:endParaRPr lang="pl-PL" kern="50" dirty="0" smtClean="0">
              <a:effectLst/>
              <a:latin typeface="Arial"/>
              <a:ea typeface="DejaVu Sans"/>
            </a:endParaRPr>
          </a:p>
          <a:p>
            <a:pPr algn="ctr">
              <a:spcAft>
                <a:spcPts val="0"/>
              </a:spcAft>
            </a:pPr>
            <a:endParaRPr lang="pl-PL" sz="1000" kern="50" dirty="0" smtClean="0">
              <a:effectLst/>
              <a:latin typeface="Arial"/>
              <a:ea typeface="DejaVu Sans"/>
            </a:endParaRPr>
          </a:p>
          <a:p>
            <a:pPr>
              <a:spcAft>
                <a:spcPts val="0"/>
              </a:spcAft>
            </a:pPr>
            <a:endParaRPr lang="pl-PL" sz="16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040" y="1412776"/>
            <a:ext cx="86409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pl-PL" sz="1600" kern="50" dirty="0" smtClean="0">
              <a:effectLst/>
              <a:latin typeface="Comic Sans MS" pitchFamily="66" charset="0"/>
              <a:ea typeface="DejaVu Sans"/>
              <a:cs typeface="FreeSans"/>
            </a:endParaRPr>
          </a:p>
          <a:p>
            <a:pPr marL="342900" lvl="0" indent="-342900" algn="just">
              <a:spcAft>
                <a:spcPts val="1200"/>
              </a:spcAft>
              <a:buFont typeface="Symbol"/>
              <a:buChar char=""/>
            </a:pPr>
            <a:r>
              <a:rPr lang="pl-PL" sz="1600" dirty="0" smtClean="0">
                <a:effectLst/>
                <a:latin typeface="Comic Sans MS" pitchFamily="66" charset="0"/>
                <a:ea typeface="Times New Roman"/>
              </a:rPr>
              <a:t>Istnieje silna zależność wartości sygnału emisji akustycznej od parametrów obciągania ściernicy</a:t>
            </a:r>
          </a:p>
          <a:p>
            <a:pPr marL="342900" lvl="0" indent="-342900" algn="just">
              <a:spcAft>
                <a:spcPts val="1200"/>
              </a:spcAft>
              <a:buFont typeface="Symbol"/>
              <a:buChar char=""/>
            </a:pPr>
            <a:r>
              <a:rPr lang="pl-PL" sz="1600" dirty="0" smtClean="0">
                <a:effectLst/>
                <a:latin typeface="Comic Sans MS" pitchFamily="66" charset="0"/>
                <a:ea typeface="Times New Roman"/>
              </a:rPr>
              <a:t>Sygnał AE</a:t>
            </a:r>
            <a:r>
              <a:rPr lang="pl-PL" sz="1600" baseline="-25000" dirty="0" smtClean="0">
                <a:effectLst/>
                <a:latin typeface="Comic Sans MS" pitchFamily="66" charset="0"/>
                <a:ea typeface="Times New Roman"/>
              </a:rPr>
              <a:t>RMS</a:t>
            </a:r>
            <a:r>
              <a:rPr lang="pl-PL" sz="1600" dirty="0" smtClean="0">
                <a:effectLst/>
                <a:latin typeface="Comic Sans MS" pitchFamily="66" charset="0"/>
                <a:ea typeface="Times New Roman"/>
              </a:rPr>
              <a:t> dobrze odzwierciedla zakłócenia ciągłości profilu obciąganej ściernicy i może być wykorzystany do nadzorowania tego procesu.</a:t>
            </a:r>
          </a:p>
          <a:p>
            <a:pPr marL="342900" lvl="0" indent="-342900" algn="just">
              <a:spcAft>
                <a:spcPts val="1200"/>
              </a:spcAft>
              <a:buFont typeface="Symbol"/>
              <a:buChar char=""/>
            </a:pPr>
            <a:r>
              <a:rPr lang="pl-PL" sz="1600" dirty="0" smtClean="0">
                <a:effectLst/>
                <a:latin typeface="Comic Sans MS" pitchFamily="66" charset="0"/>
                <a:ea typeface="Times New Roman"/>
              </a:rPr>
              <a:t>Zmniejszenie wskaźnika pokrycia </a:t>
            </a:r>
            <a:r>
              <a:rPr lang="pl-PL" sz="1600" dirty="0" err="1" smtClean="0">
                <a:effectLst/>
                <a:latin typeface="Comic Sans MS" pitchFamily="66" charset="0"/>
                <a:ea typeface="Times New Roman"/>
              </a:rPr>
              <a:t>k</a:t>
            </a:r>
            <a:r>
              <a:rPr lang="pl-PL" sz="1600" baseline="-25000" dirty="0" err="1" smtClean="0">
                <a:effectLst/>
                <a:latin typeface="Comic Sans MS" pitchFamily="66" charset="0"/>
                <a:ea typeface="Times New Roman"/>
              </a:rPr>
              <a:t>d</a:t>
            </a:r>
            <a:r>
              <a:rPr lang="pl-PL" sz="1600" dirty="0" smtClean="0">
                <a:effectLst/>
                <a:latin typeface="Comic Sans MS" pitchFamily="66" charset="0"/>
                <a:ea typeface="Times New Roman"/>
              </a:rPr>
              <a:t> powoduje zwiększenie chropowatości ściernicy a tym samym zmniejszenie liczby aktywnych ostrzy skrawających. Otrzymujemy w efekcie mniejsze siły skrawania i zwiększenie trwałości ściernicy kosztem wzrostu chropowatości otrzymanej powierzchni.</a:t>
            </a:r>
          </a:p>
          <a:p>
            <a:pPr marL="342900" lvl="0" indent="-342900" algn="just">
              <a:spcAft>
                <a:spcPts val="1200"/>
              </a:spcAft>
              <a:buFont typeface="Symbol"/>
              <a:buChar char=""/>
            </a:pPr>
            <a:r>
              <a:rPr lang="pl-PL" sz="1600" dirty="0" smtClean="0">
                <a:effectLst/>
                <a:latin typeface="Comic Sans MS" pitchFamily="66" charset="0"/>
                <a:ea typeface="Times New Roman"/>
              </a:rPr>
              <a:t>Niewielka objętość zeszlifowanego materiału powodująca znaczny wzrost sił szlifowania sugeruje, że podstawowym problemem występującym w procesie szlifowania CFG materiałów typu Inconel jest zalepianie porów ściernicy.</a:t>
            </a:r>
            <a:endParaRPr lang="pl-PL" sz="1600" dirty="0">
              <a:effectLst/>
              <a:latin typeface="Comic Sans MS" pitchFamily="66" charset="0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ZB1.2 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Politechnika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Rzeszowska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980728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600" b="1" kern="50" dirty="0" smtClean="0">
                <a:solidFill>
                  <a:srgbClr val="C00000"/>
                </a:solidFill>
                <a:effectLst/>
                <a:latin typeface="Comic Sans MS" pitchFamily="66" charset="0"/>
                <a:ea typeface="DejaVu Sans"/>
              </a:rPr>
              <a:t>Wskaźniki</a:t>
            </a:r>
            <a:r>
              <a:rPr lang="pl-PL" kern="50" dirty="0" smtClean="0">
                <a:effectLst/>
                <a:latin typeface="Arial"/>
                <a:ea typeface="DejaVu Sans"/>
              </a:rPr>
              <a:t> </a:t>
            </a:r>
            <a:endParaRPr lang="pl-PL" kern="50" dirty="0" smtClean="0">
              <a:effectLst/>
              <a:latin typeface="Arial"/>
              <a:ea typeface="DejaVu Sans"/>
            </a:endParaRPr>
          </a:p>
          <a:p>
            <a:pPr algn="ctr">
              <a:spcAft>
                <a:spcPts val="0"/>
              </a:spcAft>
            </a:pPr>
            <a:endParaRPr lang="pl-PL" sz="1000" kern="50" dirty="0" smtClean="0">
              <a:effectLst/>
              <a:latin typeface="Arial"/>
              <a:ea typeface="DejaVu Sans"/>
            </a:endParaRPr>
          </a:p>
          <a:p>
            <a:pPr>
              <a:spcAft>
                <a:spcPts val="0"/>
              </a:spcAft>
            </a:pPr>
            <a:endParaRPr lang="pl-PL" sz="16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55576" y="1412776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Comic Sans MS" pitchFamily="66" charset="0"/>
              </a:rPr>
              <a:t>Referaty</a:t>
            </a:r>
          </a:p>
          <a:p>
            <a:endParaRPr lang="pl-PL" sz="1600" b="1" dirty="0" smtClean="0">
              <a:latin typeface="Comic Sans MS" pitchFamily="66" charset="0"/>
            </a:endParaRPr>
          </a:p>
          <a:p>
            <a:endParaRPr lang="pl-PL" sz="1600" b="1" dirty="0" smtClean="0">
              <a:latin typeface="Comic Sans MS" pitchFamily="66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pl-PL" sz="1600" dirty="0" smtClean="0">
                <a:latin typeface="Comic Sans MS" pitchFamily="66" charset="0"/>
              </a:rPr>
              <a:t>Babiarz R., Krok M., Żyłka Ł.: </a:t>
            </a:r>
            <a:r>
              <a:rPr lang="pl-PL" sz="1600" b="1" dirty="0" smtClean="0">
                <a:latin typeface="Comic Sans MS" pitchFamily="66" charset="0"/>
              </a:rPr>
              <a:t>Diagnostyka procesu szlifowania CFG stopów Inconel.</a:t>
            </a:r>
            <a:r>
              <a:rPr lang="pl-PL" sz="1600" dirty="0" smtClean="0">
                <a:latin typeface="Comic Sans MS" pitchFamily="66" charset="0"/>
              </a:rPr>
              <a:t> Referat zgłoszony i przyjęty na XXXV Konferencji NAUKOWEJ SZKOŁY OBRÓBKI ŚCIERNEJ, Lądek Zdrój, 19-21 września 2012 r.</a:t>
            </a:r>
          </a:p>
          <a:p>
            <a:endParaRPr lang="pl-PL" sz="1600" dirty="0" smtClean="0">
              <a:latin typeface="Comic Sans MS" pitchFamily="66" charset="0"/>
            </a:endParaRPr>
          </a:p>
          <a:p>
            <a:endParaRPr lang="pl-PL" sz="1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ZB1.3 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Politechnika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Lubelska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1340768"/>
            <a:ext cx="89106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Wyniki badań</a:t>
            </a:r>
          </a:p>
          <a:p>
            <a:pPr algn="ctr"/>
            <a:r>
              <a:rPr lang="pl-PL" sz="1600" dirty="0" smtClean="0">
                <a:latin typeface="Comic Sans MS" pitchFamily="66" charset="0"/>
              </a:rPr>
              <a:t>Zastosowanie analizy </a:t>
            </a:r>
            <a:r>
              <a:rPr lang="pl-PL" sz="1600" dirty="0" err="1" smtClean="0">
                <a:latin typeface="Comic Sans MS" pitchFamily="66" charset="0"/>
              </a:rPr>
              <a:t>falkowej</a:t>
            </a:r>
            <a:r>
              <a:rPr lang="pl-PL" sz="1600" dirty="0" smtClean="0">
                <a:latin typeface="Comic Sans MS" pitchFamily="66" charset="0"/>
              </a:rPr>
              <a:t> oraz transformaty Hilberta - </a:t>
            </a:r>
            <a:r>
              <a:rPr lang="pl-PL" sz="1600" dirty="0" err="1" smtClean="0">
                <a:latin typeface="Comic Sans MS" pitchFamily="66" charset="0"/>
              </a:rPr>
              <a:t>Huanga</a:t>
            </a:r>
            <a:r>
              <a:rPr lang="pl-PL" sz="1600" dirty="0" smtClean="0">
                <a:latin typeface="Comic Sans MS" pitchFamily="66" charset="0"/>
              </a:rPr>
              <a:t> w badaniach </a:t>
            </a:r>
          </a:p>
          <a:p>
            <a:pPr algn="ctr"/>
            <a:r>
              <a:rPr lang="pl-PL" sz="1600" dirty="0" smtClean="0">
                <a:latin typeface="Comic Sans MS" pitchFamily="66" charset="0"/>
              </a:rPr>
              <a:t>    doświadczalnych procesu frezowania materiałów trudnoobrabialnych.</a:t>
            </a:r>
            <a:endParaRPr lang="pl-PL" sz="1600" dirty="0">
              <a:latin typeface="Comic Sans MS" pitchFamily="66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93950"/>
            <a:ext cx="429418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2"/>
          <p:cNvSpPr>
            <a:spLocks noChangeArrowheads="1"/>
          </p:cNvSpPr>
          <p:nvPr/>
        </p:nvSpPr>
        <p:spPr bwMode="auto">
          <a:xfrm>
            <a:off x="755650" y="5924550"/>
            <a:ext cx="3744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omic Sans MS" pitchFamily="66" charset="0"/>
              </a:rPr>
              <a:t>pierwsze sześć mody z dekompozycji </a:t>
            </a:r>
            <a:br>
              <a:rPr lang="pl-PL" sz="1400">
                <a:latin typeface="Comic Sans MS" pitchFamily="66" charset="0"/>
              </a:rPr>
            </a:br>
            <a:r>
              <a:rPr lang="pl-PL" sz="1400">
                <a:latin typeface="Comic Sans MS" pitchFamily="66" charset="0"/>
              </a:rPr>
              <a:t>Hilberta - Huanga</a:t>
            </a: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13" y="2393950"/>
            <a:ext cx="418147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3"/>
          <p:cNvSpPr>
            <a:spLocks noChangeArrowheads="1"/>
          </p:cNvSpPr>
          <p:nvPr/>
        </p:nvSpPr>
        <p:spPr bwMode="auto">
          <a:xfrm>
            <a:off x="4572000" y="5781675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dirty="0">
                <a:latin typeface="Comic Sans MS" pitchFamily="66" charset="0"/>
              </a:rPr>
              <a:t>Zależności amplitudowo - częstotliwościowe dla wybranych </a:t>
            </a:r>
            <a:r>
              <a:rPr lang="pl-PL" sz="1400" dirty="0" err="1">
                <a:latin typeface="Comic Sans MS" pitchFamily="66" charset="0"/>
              </a:rPr>
              <a:t>mod</a:t>
            </a:r>
            <a:r>
              <a:rPr lang="pl-PL" sz="1400" dirty="0">
                <a:latin typeface="Comic Sans MS" pitchFamily="66" charset="0"/>
              </a:rPr>
              <a:t> dekompozycji Hilberta </a:t>
            </a:r>
            <a:r>
              <a:rPr lang="pl-PL" sz="1400" dirty="0" smtClean="0">
                <a:latin typeface="Comic Sans MS" pitchFamily="66" charset="0"/>
              </a:rPr>
              <a:t>– </a:t>
            </a:r>
            <a:r>
              <a:rPr lang="pl-PL" sz="1400" dirty="0" err="1">
                <a:latin typeface="Comic Sans MS" pitchFamily="66" charset="0"/>
              </a:rPr>
              <a:t>Huanga</a:t>
            </a:r>
            <a:r>
              <a:rPr lang="pl-PL" sz="1400" dirty="0">
                <a:latin typeface="Comic Sans MS" pitchFamily="66" charset="0"/>
              </a:rPr>
              <a:t> </a:t>
            </a:r>
            <a:r>
              <a:rPr lang="pl-PL" sz="1400" dirty="0" smtClean="0">
                <a:latin typeface="Comic Sans MS" pitchFamily="66" charset="0"/>
              </a:rPr>
              <a:t>dla </a:t>
            </a:r>
            <a:r>
              <a:rPr lang="pl-PL" sz="1400" dirty="0">
                <a:latin typeface="Comic Sans MS" pitchFamily="66" charset="0"/>
              </a:rPr>
              <a:t>interwałów początkowych (kolor niebieski) </a:t>
            </a:r>
            <a:r>
              <a:rPr lang="pl-PL" sz="1400" dirty="0" smtClean="0">
                <a:latin typeface="Comic Sans MS" pitchFamily="66" charset="0"/>
              </a:rPr>
              <a:t>i </a:t>
            </a:r>
            <a:r>
              <a:rPr lang="pl-PL" sz="1400" dirty="0">
                <a:latin typeface="Comic Sans MS" pitchFamily="66" charset="0"/>
              </a:rPr>
              <a:t>końcowych (kolor czerwony).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9552" y="76470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 smtClean="0">
                <a:solidFill>
                  <a:srgbClr val="C00000"/>
                </a:solidFill>
                <a:latin typeface="Comic Sans MS" pitchFamily="66" charset="0"/>
              </a:rPr>
              <a:t>Obróbka HSM nowoczesnych materiałów konstrukcyjnych stosowanych w lotnictwie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ZB1.3 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Politechnika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Lubelska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39750" y="981075"/>
            <a:ext cx="8208963" cy="45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5000"/>
              </a:spcBef>
              <a:defRPr/>
            </a:pP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Wnioski</a:t>
            </a:r>
          </a:p>
          <a:p>
            <a:pPr eaLnBrk="1" hangingPunct="1">
              <a:lnSpc>
                <a:spcPct val="110000"/>
              </a:lnSpc>
              <a:spcBef>
                <a:spcPct val="15000"/>
              </a:spcBef>
              <a:defRPr/>
            </a:pPr>
            <a:r>
              <a:rPr lang="pl-PL" sz="1600" dirty="0" smtClean="0">
                <a:latin typeface="Comic Sans MS" pitchFamily="66" charset="0"/>
              </a:rPr>
              <a:t>Do </a:t>
            </a:r>
            <a:r>
              <a:rPr lang="pl-PL" sz="1600" dirty="0" smtClean="0">
                <a:latin typeface="Comic Sans MS" pitchFamily="66" charset="0"/>
              </a:rPr>
              <a:t>badania dynamiki procesu skrawania zastosowano nowe metody badań, które dają obiecujące wyniki. Należą do nich:</a:t>
            </a:r>
          </a:p>
          <a:p>
            <a:pPr eaLnBrk="1" hangingPunct="1">
              <a:lnSpc>
                <a:spcPct val="110000"/>
              </a:lnSpc>
              <a:spcBef>
                <a:spcPct val="15000"/>
              </a:spcBef>
              <a:buFontTx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      analiza </a:t>
            </a:r>
            <a:r>
              <a:rPr lang="pl-PL" sz="1600" dirty="0" err="1" smtClean="0">
                <a:latin typeface="Comic Sans MS" pitchFamily="66" charset="0"/>
              </a:rPr>
              <a:t>falkowa</a:t>
            </a:r>
            <a:endParaRPr lang="pl-PL" sz="1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  <a:spcBef>
                <a:spcPct val="15000"/>
              </a:spcBef>
              <a:buFontTx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      wykresy rekurencyjne</a:t>
            </a:r>
          </a:p>
          <a:p>
            <a:pPr eaLnBrk="1" hangingPunct="1">
              <a:lnSpc>
                <a:spcPct val="110000"/>
              </a:lnSpc>
              <a:spcBef>
                <a:spcPct val="15000"/>
              </a:spcBef>
              <a:buFontTx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      metoda dekompozycji Hilberta - </a:t>
            </a:r>
            <a:r>
              <a:rPr lang="pl-PL" sz="1600" dirty="0" err="1" smtClean="0">
                <a:latin typeface="Comic Sans MS" pitchFamily="66" charset="0"/>
              </a:rPr>
              <a:t>Huanga</a:t>
            </a:r>
            <a:endParaRPr lang="pl-PL" sz="1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  <a:spcBef>
                <a:spcPct val="15000"/>
              </a:spcBef>
              <a:buFontTx/>
              <a:buChar char="•"/>
              <a:defRPr/>
            </a:pPr>
            <a:endParaRPr lang="pl-PL" sz="1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  <a:spcBef>
                <a:spcPct val="15000"/>
              </a:spcBef>
              <a:defRPr/>
            </a:pPr>
            <a:r>
              <a:rPr lang="pl-PL" sz="1600" dirty="0" smtClean="0">
                <a:latin typeface="Comic Sans MS" pitchFamily="66" charset="0"/>
              </a:rPr>
              <a:t>Badania analityczne i numeryczne przeprowadzone na modelu procesu skrawania z nieliniowością </a:t>
            </a:r>
            <a:r>
              <a:rPr lang="pl-PL" sz="1600" dirty="0" err="1" smtClean="0">
                <a:latin typeface="Comic Sans MS" pitchFamily="66" charset="0"/>
              </a:rPr>
              <a:t>Duffinga</a:t>
            </a:r>
            <a:r>
              <a:rPr lang="pl-PL" sz="1600" dirty="0" smtClean="0">
                <a:latin typeface="Comic Sans MS" pitchFamily="66" charset="0"/>
              </a:rPr>
              <a:t> wskazały na istotne różnice w dynamice takiego układu w stosunku do klasycznego liniowego podejścia, które przejawia się:</a:t>
            </a:r>
          </a:p>
          <a:p>
            <a:pPr eaLnBrk="1" hangingPunct="1">
              <a:lnSpc>
                <a:spcPct val="110000"/>
              </a:lnSpc>
              <a:spcBef>
                <a:spcPct val="15000"/>
              </a:spcBef>
              <a:buFontTx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    większymi obszarami niestabilności </a:t>
            </a:r>
          </a:p>
          <a:p>
            <a:pPr marL="358775" indent="-358775" eaLnBrk="1" hangingPunct="1">
              <a:lnSpc>
                <a:spcPct val="110000"/>
              </a:lnSpc>
              <a:spcBef>
                <a:spcPct val="15000"/>
              </a:spcBef>
              <a:buFontTx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możliwością wystąpienia rozwiązania stabilnego lub niestabilnego w zależności od warunków początkowych  </a:t>
            </a:r>
          </a:p>
          <a:p>
            <a:pPr marL="358775" indent="-358775" eaLnBrk="1" hangingPunct="1">
              <a:lnSpc>
                <a:spcPct val="110000"/>
              </a:lnSpc>
              <a:spcBef>
                <a:spcPct val="15000"/>
              </a:spcBef>
              <a:buFontTx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bifurkacjami rozwiązań, które występują przy różnych wartościach parametrów skrawania   </a:t>
            </a:r>
            <a:r>
              <a:rPr lang="pl-PL" sz="2000" dirty="0" smtClean="0"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ZB1.3 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Politechnika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Lubelska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39750" y="981075"/>
            <a:ext cx="820896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5000"/>
              </a:spcBef>
              <a:defRPr/>
            </a:pP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Wskaźniki</a:t>
            </a:r>
          </a:p>
          <a:p>
            <a:pPr algn="ctr" eaLnBrk="1" hangingPunct="1">
              <a:lnSpc>
                <a:spcPct val="110000"/>
              </a:lnSpc>
              <a:spcBef>
                <a:spcPct val="15000"/>
              </a:spcBef>
              <a:defRPr/>
            </a:pPr>
            <a:endParaRPr lang="pl-PL" sz="1800" b="1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15000"/>
              </a:spcBef>
              <a:defRPr/>
            </a:pPr>
            <a:endParaRPr lang="pl-PL" sz="1800" b="1" dirty="0" smtClean="0">
              <a:latin typeface="Comic Sans MS" pitchFamily="66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67544" y="1595021"/>
            <a:ext cx="849694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675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sz="1600" i="1" dirty="0" smtClean="0">
                <a:latin typeface="Comic Sans MS" pitchFamily="66" charset="0"/>
              </a:rPr>
              <a:t> </a:t>
            </a:r>
            <a:r>
              <a:rPr lang="pl-PL" sz="1600" b="1" dirty="0" smtClean="0">
                <a:latin typeface="Comic Sans MS" pitchFamily="66" charset="0"/>
              </a:rPr>
              <a:t>Referaty </a:t>
            </a:r>
            <a:r>
              <a:rPr lang="pl-PL" sz="1600" b="1" dirty="0" smtClean="0">
                <a:latin typeface="Comic Sans MS" pitchFamily="66" charset="0"/>
              </a:rPr>
              <a:t>konferencyjne</a:t>
            </a:r>
            <a:endParaRPr lang="pl-PL" sz="1600" b="1" dirty="0" smtClean="0">
              <a:latin typeface="Comic Sans MS" pitchFamily="66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pl-PL" sz="1600" i="1" dirty="0" err="1" smtClean="0">
                <a:latin typeface="Comic Sans MS" pitchFamily="66" charset="0"/>
              </a:rPr>
              <a:t>Kęcik</a:t>
            </a:r>
            <a:r>
              <a:rPr lang="pl-PL" sz="1600" i="1" dirty="0" smtClean="0">
                <a:latin typeface="Comic Sans MS" pitchFamily="66" charset="0"/>
              </a:rPr>
              <a:t> </a:t>
            </a:r>
            <a:r>
              <a:rPr lang="pl-PL" sz="1600" i="1" dirty="0" smtClean="0">
                <a:latin typeface="Comic Sans MS" pitchFamily="66" charset="0"/>
              </a:rPr>
              <a:t>K.:</a:t>
            </a:r>
            <a:r>
              <a:rPr lang="en-GB" sz="1600" dirty="0" smtClean="0">
                <a:latin typeface="Comic Sans MS" pitchFamily="66" charset="0"/>
              </a:rPr>
              <a:t> Workshop on </a:t>
            </a:r>
            <a:r>
              <a:rPr lang="en-GB" sz="1600" dirty="0" err="1" smtClean="0">
                <a:latin typeface="Comic Sans MS" pitchFamily="66" charset="0"/>
              </a:rPr>
              <a:t>Reserch</a:t>
            </a:r>
            <a:r>
              <a:rPr lang="en-GB" sz="1600" dirty="0" smtClean="0">
                <a:latin typeface="Comic Sans MS" pitchFamily="66" charset="0"/>
              </a:rPr>
              <a:t> achievements and planned investigations within 7.FP </a:t>
            </a:r>
            <a:r>
              <a:rPr lang="pl-PL" sz="1600" dirty="0" smtClean="0">
                <a:latin typeface="Comic Sans MS" pitchFamily="66" charset="0"/>
              </a:rPr>
              <a:t>  </a:t>
            </a:r>
            <a:r>
              <a:rPr lang="en-GB" sz="1600" dirty="0" smtClean="0">
                <a:latin typeface="Comic Sans MS" pitchFamily="66" charset="0"/>
              </a:rPr>
              <a:t>CEMCAST project. Lecture: ''Dynamics and analysis of cutting </a:t>
            </a:r>
            <a:r>
              <a:rPr lang="en-GB" sz="1600" dirty="0" err="1" smtClean="0">
                <a:latin typeface="Comic Sans MS" pitchFamily="66" charset="0"/>
              </a:rPr>
              <a:t>process'</a:t>
            </a:r>
            <a:r>
              <a:rPr lang="en-GB" sz="1600" dirty="0" err="1" smtClean="0">
                <a:latin typeface="Comic Sans MS" pitchFamily="66" charset="0"/>
              </a:rPr>
              <a:t>'Lublin</a:t>
            </a:r>
            <a:r>
              <a:rPr lang="en-GB" sz="1600" dirty="0" smtClean="0">
                <a:latin typeface="Comic Sans MS" pitchFamily="66" charset="0"/>
              </a:rPr>
              <a:t>,</a:t>
            </a:r>
            <a:r>
              <a:rPr lang="pl-PL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Poland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pl-PL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Feburary</a:t>
            </a:r>
            <a:r>
              <a:rPr lang="en-GB" sz="1600" dirty="0" smtClean="0">
                <a:latin typeface="Comic Sans MS" pitchFamily="66" charset="0"/>
              </a:rPr>
              <a:t> 6, 2012</a:t>
            </a:r>
            <a:endParaRPr lang="pl-PL" sz="1600" i="1" dirty="0" smtClean="0">
              <a:latin typeface="Comic Sans MS" pitchFamily="66" charset="0"/>
            </a:endParaRPr>
          </a:p>
          <a:p>
            <a:pPr>
              <a:buFontTx/>
              <a:buChar char="•"/>
              <a:defRPr/>
            </a:pPr>
            <a:endParaRPr lang="pl-PL" sz="1600" i="1" dirty="0" smtClean="0">
              <a:latin typeface="Comic Sans MS" pitchFamily="66" charset="0"/>
            </a:endParaRPr>
          </a:p>
          <a:p>
            <a:pPr>
              <a:defRPr/>
            </a:pPr>
            <a:r>
              <a:rPr lang="pl-PL" sz="1600" b="1" dirty="0" smtClean="0">
                <a:latin typeface="Comic Sans MS" pitchFamily="66" charset="0"/>
              </a:rPr>
              <a:t> Publikacje w </a:t>
            </a:r>
            <a:r>
              <a:rPr lang="pl-PL" sz="1600" b="1" dirty="0" smtClean="0">
                <a:latin typeface="Comic Sans MS" pitchFamily="66" charset="0"/>
              </a:rPr>
              <a:t>czasopismach</a:t>
            </a:r>
            <a:endParaRPr lang="pl-PL" sz="16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 err="1" smtClean="0">
                <a:latin typeface="Comic Sans MS" pitchFamily="66" charset="0"/>
              </a:rPr>
              <a:t>Rusinek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R.,Warminski</a:t>
            </a:r>
            <a:r>
              <a:rPr lang="en-GB" sz="1600" dirty="0" smtClean="0">
                <a:latin typeface="Comic Sans MS" pitchFamily="66" charset="0"/>
              </a:rPr>
              <a:t> J., </a:t>
            </a:r>
            <a:r>
              <a:rPr lang="en-GB" sz="1600" dirty="0" err="1" smtClean="0">
                <a:latin typeface="Comic Sans MS" pitchFamily="66" charset="0"/>
              </a:rPr>
              <a:t>Weremczuk</a:t>
            </a:r>
            <a:r>
              <a:rPr lang="en-GB" sz="1600" dirty="0" smtClean="0">
                <a:latin typeface="Comic Sans MS" pitchFamily="66" charset="0"/>
              </a:rPr>
              <a:t> A.: </a:t>
            </a:r>
            <a:r>
              <a:rPr lang="en-GB" sz="1600" b="1" dirty="0" smtClean="0">
                <a:latin typeface="Comic Sans MS" pitchFamily="66" charset="0"/>
              </a:rPr>
              <a:t>Regenerative model of cutting process with nonlinear </a:t>
            </a:r>
            <a:r>
              <a:rPr lang="en-GB" sz="1600" b="1" dirty="0" err="1" smtClean="0">
                <a:latin typeface="Comic Sans MS" pitchFamily="66" charset="0"/>
              </a:rPr>
              <a:t>Duffing</a:t>
            </a:r>
            <a:r>
              <a:rPr lang="en-GB" sz="1600" b="1" dirty="0" smtClean="0">
                <a:latin typeface="Comic Sans MS" pitchFamily="66" charset="0"/>
              </a:rPr>
              <a:t> oscillator</a:t>
            </a:r>
            <a:r>
              <a:rPr lang="en-GB" sz="1600" dirty="0" smtClean="0">
                <a:latin typeface="Comic Sans MS" pitchFamily="66" charset="0"/>
              </a:rPr>
              <a:t>. Mechanics and Mechanical Engineering, 2011/2, vol.15 No. 4</a:t>
            </a:r>
            <a:endParaRPr lang="pl-PL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 err="1" smtClean="0">
                <a:latin typeface="Comic Sans MS" pitchFamily="66" charset="0"/>
              </a:rPr>
              <a:t>Litak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G. and </a:t>
            </a:r>
            <a:r>
              <a:rPr lang="en-GB" sz="1600" dirty="0" err="1" smtClean="0">
                <a:latin typeface="Comic Sans MS" pitchFamily="66" charset="0"/>
              </a:rPr>
              <a:t>Rusinek</a:t>
            </a:r>
            <a:r>
              <a:rPr lang="en-GB" sz="1600" dirty="0" smtClean="0">
                <a:latin typeface="Comic Sans MS" pitchFamily="66" charset="0"/>
              </a:rPr>
              <a:t> R., </a:t>
            </a:r>
            <a:r>
              <a:rPr lang="en-GB" sz="1600" b="1" dirty="0" smtClean="0">
                <a:latin typeface="Comic Sans MS" pitchFamily="66" charset="0"/>
              </a:rPr>
              <a:t>Dynamics of a Stainless Steel Turning Process by Statistical and Recurrence Analyses</a:t>
            </a:r>
            <a:r>
              <a:rPr lang="en-GB" sz="1600" dirty="0" smtClean="0">
                <a:latin typeface="Comic Sans MS" pitchFamily="66" charset="0"/>
              </a:rPr>
              <a:t>,  </a:t>
            </a:r>
            <a:r>
              <a:rPr lang="en-GB" sz="1600" dirty="0" err="1" smtClean="0">
                <a:latin typeface="Comic Sans MS" pitchFamily="66" charset="0"/>
              </a:rPr>
              <a:t>Meccanica</a:t>
            </a:r>
            <a:r>
              <a:rPr lang="en-GB" sz="1600" dirty="0" smtClean="0">
                <a:latin typeface="Comic Sans MS" pitchFamily="66" charset="0"/>
              </a:rPr>
              <a:t> (2012) DOI: 10.1007/s11012-011-9534-x , w </a:t>
            </a:r>
            <a:r>
              <a:rPr lang="en-GB" sz="1600" dirty="0" err="1" smtClean="0">
                <a:latin typeface="Comic Sans MS" pitchFamily="66" charset="0"/>
              </a:rPr>
              <a:t>druku</a:t>
            </a:r>
            <a:r>
              <a:rPr lang="en-GB" sz="1600" dirty="0" smtClean="0">
                <a:latin typeface="Comic Sans MS" pitchFamily="66" charset="0"/>
              </a:rPr>
              <a:t>.</a:t>
            </a:r>
            <a:endParaRPr lang="pl-PL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 err="1" smtClean="0">
                <a:latin typeface="Comic Sans MS" pitchFamily="66" charset="0"/>
              </a:rPr>
              <a:t>Litak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G., Schubert S., and </a:t>
            </a:r>
            <a:r>
              <a:rPr lang="en-GB" sz="1600" dirty="0" err="1" smtClean="0">
                <a:latin typeface="Comic Sans MS" pitchFamily="66" charset="0"/>
              </a:rPr>
              <a:t>Radons</a:t>
            </a:r>
            <a:r>
              <a:rPr lang="en-GB" sz="1600" dirty="0" smtClean="0">
                <a:latin typeface="Comic Sans MS" pitchFamily="66" charset="0"/>
              </a:rPr>
              <a:t> G., </a:t>
            </a:r>
            <a:r>
              <a:rPr lang="en-GB" sz="1600" b="1" dirty="0" smtClean="0">
                <a:latin typeface="Comic Sans MS" pitchFamily="66" charset="0"/>
              </a:rPr>
              <a:t>Nonlinear Dynamics of a Regenerative Cutting Process</a:t>
            </a:r>
            <a:r>
              <a:rPr lang="en-GB" sz="1600" dirty="0" smtClean="0">
                <a:latin typeface="Comic Sans MS" pitchFamily="66" charset="0"/>
              </a:rPr>
              <a:t>, Nonlinear Dynamics (2012) DOI: 10.1007/s11071-012-0344-z , w </a:t>
            </a:r>
            <a:r>
              <a:rPr lang="en-GB" sz="1600" dirty="0" err="1" smtClean="0">
                <a:latin typeface="Comic Sans MS" pitchFamily="66" charset="0"/>
              </a:rPr>
              <a:t>druku</a:t>
            </a:r>
            <a:r>
              <a:rPr lang="en-GB" sz="1600" dirty="0" smtClean="0">
                <a:latin typeface="Comic Sans MS" pitchFamily="66" charset="0"/>
              </a:rPr>
              <a:t>.</a:t>
            </a:r>
            <a:endParaRPr lang="pl-PL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 err="1" smtClean="0">
                <a:latin typeface="Comic Sans MS" pitchFamily="66" charset="0"/>
              </a:rPr>
              <a:t>Litak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G., </a:t>
            </a:r>
            <a:r>
              <a:rPr lang="en-GB" sz="1600" dirty="0" err="1" smtClean="0">
                <a:latin typeface="Comic Sans MS" pitchFamily="66" charset="0"/>
              </a:rPr>
              <a:t>Kecik</a:t>
            </a:r>
            <a:r>
              <a:rPr lang="en-GB" sz="1600" dirty="0" smtClean="0">
                <a:latin typeface="Comic Sans MS" pitchFamily="66" charset="0"/>
              </a:rPr>
              <a:t> K. and  </a:t>
            </a:r>
            <a:r>
              <a:rPr lang="en-GB" sz="1600" dirty="0" err="1" smtClean="0">
                <a:latin typeface="Comic Sans MS" pitchFamily="66" charset="0"/>
              </a:rPr>
              <a:t>Rusinek</a:t>
            </a:r>
            <a:r>
              <a:rPr lang="en-GB" sz="1600" dirty="0" smtClean="0">
                <a:latin typeface="Comic Sans MS" pitchFamily="66" charset="0"/>
              </a:rPr>
              <a:t> R., </a:t>
            </a:r>
            <a:r>
              <a:rPr lang="en-GB" sz="1600" b="1" dirty="0" smtClean="0">
                <a:latin typeface="Comic Sans MS" pitchFamily="66" charset="0"/>
              </a:rPr>
              <a:t>Cutting Force Response in Milling of Inconel: Analysis by Wavelet and Hilbert-Huang Transforms</a:t>
            </a:r>
            <a:r>
              <a:rPr lang="en-GB" sz="1600" dirty="0" smtClean="0">
                <a:latin typeface="Comic Sans MS" pitchFamily="66" charset="0"/>
              </a:rPr>
              <a:t>, Latin American Journal of Solids and Structures  (2012) w </a:t>
            </a:r>
            <a:r>
              <a:rPr lang="en-GB" sz="1600" dirty="0" err="1" smtClean="0">
                <a:latin typeface="Comic Sans MS" pitchFamily="66" charset="0"/>
              </a:rPr>
              <a:t>druku</a:t>
            </a:r>
            <a:endParaRPr lang="pl-PL" sz="1600" dirty="0" smtClean="0">
              <a:latin typeface="Comic Sans MS" pitchFamily="66" charset="0"/>
            </a:endParaRPr>
          </a:p>
          <a:p>
            <a:pPr marL="0" indent="0">
              <a:defRPr/>
            </a:pPr>
            <a:endParaRPr lang="pl-PL" sz="1600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ZB1.3 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Politechnika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Lubelska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39750" y="981075"/>
            <a:ext cx="820896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5000"/>
              </a:spcBef>
              <a:defRPr/>
            </a:pP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Wskaźniki (</a:t>
            </a:r>
            <a:r>
              <a:rPr lang="pl-PL" sz="1600" b="1" dirty="0" err="1" smtClean="0">
                <a:solidFill>
                  <a:srgbClr val="C00000"/>
                </a:solidFill>
                <a:latin typeface="Comic Sans MS" pitchFamily="66" charset="0"/>
              </a:rPr>
              <a:t>cd</a:t>
            </a: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ct val="15000"/>
              </a:spcBef>
              <a:defRPr/>
            </a:pPr>
            <a:endParaRPr lang="pl-PL" sz="1800" b="1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15000"/>
              </a:spcBef>
              <a:defRPr/>
            </a:pPr>
            <a:endParaRPr lang="pl-PL" sz="1800" b="1" dirty="0" smtClean="0">
              <a:latin typeface="Comic Sans MS" pitchFamily="66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95536" y="1484784"/>
            <a:ext cx="874846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675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0500" lvl="1">
              <a:defRPr/>
            </a:pPr>
            <a:r>
              <a:rPr lang="pl-PL" sz="1600" b="1" dirty="0" smtClean="0">
                <a:latin typeface="Comic Sans MS" pitchFamily="66" charset="0"/>
              </a:rPr>
              <a:t>Prace inżynierskie obronione</a:t>
            </a:r>
          </a:p>
          <a:p>
            <a:pPr marL="190500" lvl="1">
              <a:buFont typeface="Arial" pitchFamily="34" charset="0"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Przemysław </a:t>
            </a:r>
            <a:r>
              <a:rPr lang="pl-PL" sz="1600" dirty="0" err="1" smtClean="0">
                <a:latin typeface="Comic Sans MS" pitchFamily="66" charset="0"/>
              </a:rPr>
              <a:t>Zdeb</a:t>
            </a:r>
            <a:r>
              <a:rPr lang="pl-PL" sz="1600" dirty="0" smtClean="0">
                <a:latin typeface="Comic Sans MS" pitchFamily="66" charset="0"/>
              </a:rPr>
              <a:t>: </a:t>
            </a:r>
            <a:r>
              <a:rPr lang="pl-PL" sz="1600" b="1" dirty="0" smtClean="0">
                <a:latin typeface="Comic Sans MS" pitchFamily="66" charset="0"/>
              </a:rPr>
              <a:t>Wpływ prędkości posuwowej  na wartość siły skrawania podczas</a:t>
            </a:r>
            <a:br>
              <a:rPr lang="pl-PL" sz="1600" b="1" dirty="0" smtClean="0">
                <a:latin typeface="Comic Sans MS" pitchFamily="66" charset="0"/>
              </a:rPr>
            </a:br>
            <a:r>
              <a:rPr lang="pl-PL" sz="1600" b="1" dirty="0" smtClean="0">
                <a:latin typeface="Comic Sans MS" pitchFamily="66" charset="0"/>
              </a:rPr>
              <a:t>frezowania </a:t>
            </a:r>
            <a:r>
              <a:rPr lang="pl-PL" sz="1600" b="1" dirty="0" smtClean="0">
                <a:latin typeface="Comic Sans MS" pitchFamily="66" charset="0"/>
              </a:rPr>
              <a:t>kompozytu w włóknem węglowym</a:t>
            </a:r>
            <a:r>
              <a:rPr lang="pl-PL" sz="1600" dirty="0" smtClean="0">
                <a:latin typeface="Comic Sans MS" pitchFamily="66" charset="0"/>
              </a:rPr>
              <a:t>. Promotor: dr  inż.  Rafał Rusinek</a:t>
            </a:r>
            <a:endParaRPr lang="pl-PL" sz="1600" i="1" dirty="0" smtClean="0">
              <a:latin typeface="Comic Sans MS" pitchFamily="66" charset="0"/>
            </a:endParaRPr>
          </a:p>
          <a:p>
            <a:pPr marL="476250" lvl="1" indent="0">
              <a:defRPr/>
            </a:pPr>
            <a:endParaRPr lang="pl-PL" sz="1600" i="1" dirty="0" smtClean="0">
              <a:latin typeface="Comic Sans MS" pitchFamily="66" charset="0"/>
            </a:endParaRPr>
          </a:p>
          <a:p>
            <a:pPr marL="190500" lvl="1">
              <a:defRPr/>
            </a:pPr>
            <a:r>
              <a:rPr lang="pl-PL" sz="1600" b="1" dirty="0" smtClean="0">
                <a:latin typeface="Comic Sans MS" pitchFamily="66" charset="0"/>
              </a:rPr>
              <a:t>Prace inżynierskie p</a:t>
            </a:r>
            <a:r>
              <a:rPr lang="pl-PL" sz="1600" b="1" dirty="0" smtClean="0">
                <a:latin typeface="Comic Sans MS" pitchFamily="66" charset="0"/>
              </a:rPr>
              <a:t>lanowane </a:t>
            </a:r>
            <a:endParaRPr lang="pl-PL" sz="1600" b="1" dirty="0" smtClean="0">
              <a:latin typeface="Comic Sans MS" pitchFamily="66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Małgorzata </a:t>
            </a:r>
            <a:r>
              <a:rPr lang="pl-PL" sz="1600" dirty="0" smtClean="0">
                <a:latin typeface="Comic Sans MS" pitchFamily="66" charset="0"/>
              </a:rPr>
              <a:t>Jeleniewska: </a:t>
            </a:r>
            <a:r>
              <a:rPr lang="pl-PL" sz="1600" b="1" dirty="0" smtClean="0">
                <a:latin typeface="Comic Sans MS" pitchFamily="66" charset="0"/>
              </a:rPr>
              <a:t>Modelowanie procesu skrawania na przykładzie toczenia </a:t>
            </a:r>
            <a:br>
              <a:rPr lang="pl-PL" sz="1600" b="1" dirty="0" smtClean="0">
                <a:latin typeface="Comic Sans MS" pitchFamily="66" charset="0"/>
              </a:rPr>
            </a:br>
            <a:r>
              <a:rPr lang="pl-PL" sz="1600" b="1" dirty="0" smtClean="0">
                <a:latin typeface="Comic Sans MS" pitchFamily="66" charset="0"/>
              </a:rPr>
              <a:t> </a:t>
            </a:r>
            <a:r>
              <a:rPr lang="pl-PL" sz="1600" b="1" dirty="0" smtClean="0">
                <a:latin typeface="Comic Sans MS" pitchFamily="66" charset="0"/>
              </a:rPr>
              <a:t>ortogonalnego</a:t>
            </a:r>
            <a:r>
              <a:rPr lang="pl-PL" sz="1600" dirty="0" smtClean="0">
                <a:latin typeface="Comic Sans MS" pitchFamily="66" charset="0"/>
              </a:rPr>
              <a:t>.  Promotor: dr  inż. Rafał Rusinek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 </a:t>
            </a:r>
            <a:r>
              <a:rPr lang="pl-PL" sz="1600" dirty="0" smtClean="0">
                <a:latin typeface="Comic Sans MS" pitchFamily="66" charset="0"/>
              </a:rPr>
              <a:t>Piotr </a:t>
            </a:r>
            <a:r>
              <a:rPr lang="pl-PL" sz="1600" dirty="0" err="1" smtClean="0">
                <a:latin typeface="Comic Sans MS" pitchFamily="66" charset="0"/>
              </a:rPr>
              <a:t>Przech</a:t>
            </a:r>
            <a:r>
              <a:rPr lang="pl-PL" sz="1600" dirty="0" smtClean="0">
                <a:latin typeface="Comic Sans MS" pitchFamily="66" charset="0"/>
              </a:rPr>
              <a:t>: </a:t>
            </a:r>
            <a:r>
              <a:rPr lang="pl-PL" sz="1600" b="1" dirty="0" smtClean="0">
                <a:latin typeface="Comic Sans MS" pitchFamily="66" charset="0"/>
              </a:rPr>
              <a:t>Modelowanie procesu frezowania</a:t>
            </a:r>
            <a:r>
              <a:rPr lang="pl-PL" sz="1600" dirty="0" smtClean="0">
                <a:latin typeface="Comic Sans MS" pitchFamily="66" charset="0"/>
              </a:rPr>
              <a:t>.  Promotor: dr  inż. Rafał Rusinek</a:t>
            </a:r>
          </a:p>
          <a:p>
            <a:pPr marL="476250" lvl="1" indent="0">
              <a:defRPr/>
            </a:pPr>
            <a:endParaRPr lang="pl-PL" sz="1600" i="1" dirty="0" smtClean="0">
              <a:latin typeface="Comic Sans MS" pitchFamily="66" charset="0"/>
            </a:endParaRPr>
          </a:p>
          <a:p>
            <a:pPr marL="190500" lvl="1">
              <a:defRPr/>
            </a:pPr>
            <a:r>
              <a:rPr lang="pl-PL" sz="1600" b="1" dirty="0" smtClean="0">
                <a:latin typeface="Comic Sans MS" pitchFamily="66" charset="0"/>
              </a:rPr>
              <a:t>Prace doktorskie </a:t>
            </a:r>
            <a:r>
              <a:rPr lang="pl-PL" sz="1600" b="1" dirty="0" smtClean="0">
                <a:latin typeface="Comic Sans MS" pitchFamily="66" charset="0"/>
              </a:rPr>
              <a:t>planowane</a:t>
            </a:r>
            <a:endParaRPr lang="pl-PL" sz="16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err="1" smtClean="0">
                <a:latin typeface="Comic Sans MS" pitchFamily="66" charset="0"/>
              </a:rPr>
              <a:t>A.Weremczuk</a:t>
            </a:r>
            <a:r>
              <a:rPr lang="pl-PL" sz="1600" dirty="0" smtClean="0">
                <a:latin typeface="Comic Sans MS" pitchFamily="66" charset="0"/>
              </a:rPr>
              <a:t>: </a:t>
            </a:r>
            <a:r>
              <a:rPr lang="pl-PL" sz="1600" b="1" dirty="0" smtClean="0">
                <a:latin typeface="Comic Sans MS" pitchFamily="66" charset="0"/>
              </a:rPr>
              <a:t>Analiza drgań nieliniowych układów mechanicznych z opóźnieniem czasowym</a:t>
            </a:r>
            <a:r>
              <a:rPr lang="pl-PL" sz="1600" dirty="0" smtClean="0">
                <a:latin typeface="Comic Sans MS" pitchFamily="66" charset="0"/>
              </a:rPr>
              <a:t>, przewód doktorski otwarty 23.05.2012, p</a:t>
            </a:r>
            <a:r>
              <a:rPr lang="en-GB" sz="1600" dirty="0" err="1" smtClean="0">
                <a:latin typeface="Comic Sans MS" pitchFamily="66" charset="0"/>
              </a:rPr>
              <a:t>romotor</a:t>
            </a:r>
            <a:r>
              <a:rPr lang="en-GB" sz="1600" dirty="0" smtClean="0">
                <a:latin typeface="Comic Sans MS" pitchFamily="66" charset="0"/>
              </a:rPr>
              <a:t>: </a:t>
            </a:r>
            <a:r>
              <a:rPr lang="en-GB" sz="1600" dirty="0" err="1" smtClean="0">
                <a:latin typeface="Comic Sans MS" pitchFamily="66" charset="0"/>
              </a:rPr>
              <a:t>dr</a:t>
            </a:r>
            <a:r>
              <a:rPr lang="en-GB" sz="1600" dirty="0" smtClean="0">
                <a:latin typeface="Comic Sans MS" pitchFamily="66" charset="0"/>
              </a:rPr>
              <a:t> hab. </a:t>
            </a:r>
            <a:r>
              <a:rPr lang="pl-PL" sz="1600" dirty="0" smtClean="0">
                <a:latin typeface="Comic Sans MS" pitchFamily="66" charset="0"/>
              </a:rPr>
              <a:t>inż.  Jerzy Warmiński,  prof.  </a:t>
            </a:r>
            <a:r>
              <a:rPr lang="pl-PL" sz="1600" dirty="0" smtClean="0">
                <a:latin typeface="Comic Sans MS" pitchFamily="66" charset="0"/>
              </a:rPr>
              <a:t>PL, </a:t>
            </a:r>
            <a:r>
              <a:rPr lang="pl-PL" sz="1600" dirty="0" smtClean="0">
                <a:latin typeface="Comic Sans MS" pitchFamily="66" charset="0"/>
              </a:rPr>
              <a:t>promotor pomocniczy dr inż. Rafał  Rusinek </a:t>
            </a:r>
            <a:endParaRPr lang="pl-PL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pl-PL" sz="1600" b="1" dirty="0" smtClean="0">
              <a:latin typeface="Comic Sans MS" pitchFamily="66" charset="0"/>
            </a:endParaRPr>
          </a:p>
          <a:p>
            <a:r>
              <a:rPr lang="pl-PL" sz="1600" b="1" dirty="0" smtClean="0">
                <a:latin typeface="Comic Sans MS" pitchFamily="66" charset="0"/>
              </a:rPr>
              <a:t>Prace </a:t>
            </a:r>
            <a:r>
              <a:rPr lang="pl-PL" sz="1600" b="1" dirty="0" err="1" smtClean="0">
                <a:latin typeface="Comic Sans MS" pitchFamily="66" charset="0"/>
              </a:rPr>
              <a:t>habilitacyjneplanowane</a:t>
            </a:r>
            <a:endParaRPr lang="pl-PL" sz="16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Comic Sans MS" pitchFamily="66" charset="0"/>
              </a:rPr>
              <a:t>dr inż. Rafał  Rusinek </a:t>
            </a:r>
            <a:r>
              <a:rPr lang="pl-PL" sz="1600" b="1" dirty="0" smtClean="0">
                <a:latin typeface="Comic Sans MS" pitchFamily="66" charset="0"/>
              </a:rPr>
              <a:t>Zjawiska </a:t>
            </a:r>
            <a:r>
              <a:rPr lang="pl-PL" sz="1600" b="1" dirty="0" smtClean="0">
                <a:latin typeface="Comic Sans MS" pitchFamily="66" charset="0"/>
              </a:rPr>
              <a:t>nieliniowe w obróbce </a:t>
            </a:r>
            <a:r>
              <a:rPr lang="pl-PL" sz="1600" b="1" dirty="0" smtClean="0">
                <a:latin typeface="Comic Sans MS" pitchFamily="66" charset="0"/>
              </a:rPr>
              <a:t>skrawaniem. </a:t>
            </a:r>
            <a:endParaRPr lang="pl-PL" sz="1600" dirty="0" smtClean="0">
              <a:latin typeface="Comic Sans MS" pitchFamily="66" charset="0"/>
            </a:endParaRPr>
          </a:p>
          <a:p>
            <a:pPr marL="449263" indent="-7938">
              <a:defRPr/>
            </a:pPr>
            <a:r>
              <a:rPr lang="pl-PL" sz="1600" dirty="0" smtClean="0">
                <a:latin typeface="Comic Sans MS" pitchFamily="66" charset="0"/>
              </a:rPr>
              <a:t>   </a:t>
            </a:r>
            <a:endParaRPr lang="pl-PL" sz="1600" b="1" i="1" dirty="0" smtClean="0">
              <a:latin typeface="Comic Sans MS" pitchFamily="66" charset="0"/>
            </a:endParaRPr>
          </a:p>
          <a:p>
            <a:pPr>
              <a:defRPr/>
            </a:pPr>
            <a:r>
              <a:rPr lang="pl-PL" sz="1600" i="1" dirty="0" smtClean="0">
                <a:latin typeface="Comic Sans MS" pitchFamily="66" charset="0"/>
              </a:rPr>
              <a:t> Udział studentów / doktorantów / innych wykonawców (liczbowo) : </a:t>
            </a:r>
            <a:r>
              <a:rPr lang="pl-PL" sz="1600" b="1" i="1" dirty="0" smtClean="0">
                <a:latin typeface="Comic Sans MS" pitchFamily="66" charset="0"/>
              </a:rPr>
              <a:t>3</a:t>
            </a:r>
            <a:endParaRPr lang="pl-PL" sz="1600" b="1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ZB1.3 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Politechnika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Lubelska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352928" cy="647700"/>
          </a:xfrm>
        </p:spPr>
        <p:txBody>
          <a:bodyPr/>
          <a:lstStyle/>
          <a:p>
            <a:pPr eaLnBrk="1" hangingPunct="1">
              <a:defRPr/>
            </a:pPr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Stan współpracy z przedsiębiorstwami </a:t>
            </a:r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Doliny Lotniczej</a:t>
            </a:r>
            <a:endParaRPr lang="pl-PL" sz="16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41693" y="1988840"/>
            <a:ext cx="8902307" cy="2769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>
                <a:latin typeface="Comic Sans MS" pitchFamily="66" charset="0"/>
              </a:rPr>
              <a:t>  PZL- Świdnik S.A.</a:t>
            </a:r>
          </a:p>
          <a:p>
            <a:pPr>
              <a:spcAft>
                <a:spcPts val="600"/>
              </a:spcAft>
            </a:pPr>
            <a:r>
              <a:rPr lang="pl-PL" sz="1600" dirty="0">
                <a:latin typeface="Comic Sans MS" pitchFamily="66" charset="0"/>
              </a:rPr>
              <a:t>    - obróbka materiałów kompozytowych z włóknami </a:t>
            </a:r>
            <a:r>
              <a:rPr lang="pl-PL" sz="1600" dirty="0" smtClean="0">
                <a:latin typeface="Comic Sans MS" pitchFamily="66" charset="0"/>
              </a:rPr>
              <a:t>szklanymi i </a:t>
            </a:r>
            <a:r>
              <a:rPr lang="pl-PL" sz="1600" dirty="0">
                <a:latin typeface="Comic Sans MS" pitchFamily="66" charset="0"/>
              </a:rPr>
              <a:t>węglowymi</a:t>
            </a:r>
          </a:p>
          <a:p>
            <a:pPr>
              <a:spcAft>
                <a:spcPts val="600"/>
              </a:spcAft>
            </a:pPr>
            <a:r>
              <a:rPr lang="pl-PL" sz="1600" b="1" dirty="0">
                <a:latin typeface="Comic Sans MS" pitchFamily="66" charset="0"/>
              </a:rPr>
              <a:t>  WSK "</a:t>
            </a:r>
            <a:r>
              <a:rPr lang="pl-PL" sz="1600" b="1" dirty="0" err="1">
                <a:latin typeface="Comic Sans MS" pitchFamily="66" charset="0"/>
              </a:rPr>
              <a:t>PZL-Rzeszów</a:t>
            </a:r>
            <a:r>
              <a:rPr lang="pl-PL" sz="1600" b="1" dirty="0">
                <a:latin typeface="Comic Sans MS" pitchFamily="66" charset="0"/>
              </a:rPr>
              <a:t>" S.A.</a:t>
            </a:r>
          </a:p>
          <a:p>
            <a:pPr>
              <a:spcAft>
                <a:spcPts val="600"/>
              </a:spcAft>
            </a:pPr>
            <a:r>
              <a:rPr lang="pl-PL" sz="1600" dirty="0">
                <a:latin typeface="Comic Sans MS" pitchFamily="66" charset="0"/>
              </a:rPr>
              <a:t>    - Skrawanie elementów cienkościennych wykonanych </a:t>
            </a:r>
            <a:br>
              <a:rPr lang="pl-PL" sz="1600" dirty="0">
                <a:latin typeface="Comic Sans MS" pitchFamily="66" charset="0"/>
              </a:rPr>
            </a:br>
            <a:r>
              <a:rPr lang="pl-PL" sz="1600" dirty="0">
                <a:latin typeface="Comic Sans MS" pitchFamily="66" charset="0"/>
              </a:rPr>
              <a:t>      z trudnoobrabialnych stopów</a:t>
            </a:r>
          </a:p>
          <a:p>
            <a:pPr>
              <a:spcAft>
                <a:spcPts val="600"/>
              </a:spcAft>
            </a:pPr>
            <a:r>
              <a:rPr lang="pl-PL" sz="1600" dirty="0">
                <a:latin typeface="Comic Sans MS" pitchFamily="66" charset="0"/>
              </a:rPr>
              <a:t>    - Analiza metod obróbki elementów cienkościennych </a:t>
            </a:r>
            <a:br>
              <a:rPr lang="pl-PL" sz="1600" dirty="0">
                <a:latin typeface="Comic Sans MS" pitchFamily="66" charset="0"/>
              </a:rPr>
            </a:br>
            <a:r>
              <a:rPr lang="pl-PL" sz="1600" dirty="0">
                <a:latin typeface="Comic Sans MS" pitchFamily="66" charset="0"/>
              </a:rPr>
              <a:t>      wykonanych z superstopów</a:t>
            </a:r>
          </a:p>
          <a:p>
            <a:pPr>
              <a:spcAft>
                <a:spcPts val="600"/>
              </a:spcAft>
            </a:pPr>
            <a:r>
              <a:rPr lang="pl-PL" sz="1600" b="1" dirty="0">
                <a:latin typeface="Comic Sans MS" pitchFamily="66" charset="0"/>
              </a:rPr>
              <a:t>   </a:t>
            </a:r>
            <a:r>
              <a:rPr lang="pl-PL" sz="1600" b="1" dirty="0" err="1">
                <a:latin typeface="Comic Sans MS" pitchFamily="66" charset="0"/>
              </a:rPr>
              <a:t>MG-CERTUS</a:t>
            </a:r>
            <a:endParaRPr lang="pl-PL" sz="1600" b="1" dirty="0">
              <a:latin typeface="Comic Sans MS" pitchFamily="66" charset="0"/>
            </a:endParaRPr>
          </a:p>
          <a:p>
            <a:pPr>
              <a:spcAft>
                <a:spcPts val="600"/>
              </a:spcAft>
            </a:pPr>
            <a:r>
              <a:rPr lang="pl-PL" sz="1600" b="1" dirty="0">
                <a:latin typeface="Comic Sans MS" pitchFamily="66" charset="0"/>
              </a:rPr>
              <a:t>   </a:t>
            </a:r>
            <a:r>
              <a:rPr lang="pl-PL" sz="1600" dirty="0" smtClean="0">
                <a:latin typeface="Comic Sans MS" pitchFamily="66" charset="0"/>
              </a:rPr>
              <a:t>- </a:t>
            </a:r>
            <a:r>
              <a:rPr lang="pl-PL" sz="1600" dirty="0">
                <a:latin typeface="Comic Sans MS" pitchFamily="66" charset="0"/>
              </a:rPr>
              <a:t>obróbka materiałów metodą HSM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ZB1.3 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Politechnika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Warszawska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1520" y="620688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Wynik badań</a:t>
            </a:r>
          </a:p>
          <a:p>
            <a:pPr algn="ctr">
              <a:defRPr/>
            </a:pPr>
            <a:r>
              <a:rPr lang="pl-PL" sz="1600" b="1" dirty="0" smtClean="0">
                <a:latin typeface="Comic Sans MS" pitchFamily="66" charset="0"/>
              </a:rPr>
              <a:t>Analiza </a:t>
            </a:r>
            <a:r>
              <a:rPr lang="pl-PL" sz="1600" b="1" dirty="0">
                <a:latin typeface="Comic Sans MS" pitchFamily="66" charset="0"/>
              </a:rPr>
              <a:t>wpływu warunków skrawania na wyniki </a:t>
            </a:r>
            <a:r>
              <a:rPr lang="pl-PL" sz="1600" b="1" dirty="0" smtClean="0">
                <a:latin typeface="Comic Sans MS" pitchFamily="66" charset="0"/>
              </a:rPr>
              <a:t>obróbki narzędziami </a:t>
            </a:r>
            <a:r>
              <a:rPr lang="pl-PL" sz="1600" b="1" dirty="0">
                <a:latin typeface="Comic Sans MS" pitchFamily="66" charset="0"/>
              </a:rPr>
              <a:t>z płytkami obrotowymi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19042" y="1414463"/>
          <a:ext cx="8824958" cy="543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79"/>
                <a:gridCol w="4412479"/>
              </a:tblGrid>
              <a:tr h="2696555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oscylacje sił skrawania co jeden obrót płytki</a:t>
                      </a:r>
                    </a:p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wpływ parametrów skrawania na prędkość obwodową płytki</a:t>
                      </a:r>
                    </a:p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Comic Sans MS" pitchFamily="66" charset="0"/>
                        </a:rPr>
                        <a:t>Zmiana kąta spływu</a:t>
                      </a:r>
                      <a:r>
                        <a:rPr lang="pl-PL" sz="1400" baseline="0" dirty="0" smtClean="0">
                          <a:latin typeface="Comic Sans MS" pitchFamily="66" charset="0"/>
                        </a:rPr>
                        <a:t> wióra w kierunku powierzchni obrobionej wraz ze wzrostem </a:t>
                      </a:r>
                      <a:r>
                        <a:rPr lang="pl-PL" sz="1400" i="1" baseline="0" dirty="0" err="1" smtClean="0">
                          <a:latin typeface="Comic Sans MS" pitchFamily="66" charset="0"/>
                        </a:rPr>
                        <a:t>v</a:t>
                      </a:r>
                      <a:r>
                        <a:rPr lang="pl-PL" sz="1400" i="1" baseline="-25000" dirty="0" err="1" smtClean="0">
                          <a:latin typeface="Comic Sans MS" pitchFamily="66" charset="0"/>
                        </a:rPr>
                        <a:t>c</a:t>
                      </a:r>
                      <a:endParaRPr lang="pl-PL" sz="14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Comic Sans MS" pitchFamily="66" charset="0"/>
                        </a:rPr>
                        <a:t>Przykłady otrzymanych powierzchni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Comic Sans MS" pitchFamily="66" charset="0"/>
                        </a:rPr>
                        <a:t>	</a:t>
                      </a:r>
                      <a:endParaRPr lang="pl-PL" sz="1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404336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6"/>
          <p:cNvSpPr txBox="1">
            <a:spLocks noChangeArrowheads="1"/>
          </p:cNvSpPr>
          <p:nvPr/>
        </p:nvSpPr>
        <p:spPr bwMode="auto">
          <a:xfrm>
            <a:off x="5436096" y="3718719"/>
            <a:ext cx="2894012" cy="3381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i="1">
                <a:latin typeface="Calibri" pitchFamily="34" charset="0"/>
                <a:ea typeface="Calibri" pitchFamily="34" charset="0"/>
                <a:cs typeface="Calibri" pitchFamily="34" charset="0"/>
              </a:rPr>
              <a:t>v</a:t>
            </a:r>
            <a:r>
              <a:rPr lang="en-GB" sz="1600" b="1" i="1" baseline="-25000">
                <a:latin typeface="Calibri" pitchFamily="34" charset="0"/>
                <a:ea typeface="Calibri" pitchFamily="34" charset="0"/>
                <a:cs typeface="Calibri" pitchFamily="34" charset="0"/>
              </a:rPr>
              <a:t>i </a:t>
            </a:r>
            <a:r>
              <a:rPr lang="en-GB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=11.6</a:t>
            </a:r>
            <a:r>
              <a:rPr lang="en-GB" sz="1600" b="1" i="1">
                <a:latin typeface="Calibri" pitchFamily="34" charset="0"/>
                <a:ea typeface="Calibri" pitchFamily="34" charset="0"/>
                <a:cs typeface="Calibri" pitchFamily="34" charset="0"/>
              </a:rPr>
              <a:t>f </a:t>
            </a:r>
            <a:r>
              <a:rPr lang="en-GB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+ 0.25</a:t>
            </a:r>
            <a:r>
              <a:rPr lang="en-GB" sz="1600" b="1" i="1">
                <a:latin typeface="Calibri" pitchFamily="34" charset="0"/>
                <a:ea typeface="Calibri" pitchFamily="34" charset="0"/>
                <a:cs typeface="Calibri" pitchFamily="34" charset="0"/>
              </a:rPr>
              <a:t>v</a:t>
            </a:r>
            <a:r>
              <a:rPr lang="en-GB" sz="1600" b="1" i="1" baseline="-25000"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lang="en-GB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 – 0.33</a:t>
            </a:r>
            <a:r>
              <a:rPr lang="en-GB" sz="1600" b="1" i="1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GB" sz="1600" b="1" i="1" baseline="-25000">
                <a:latin typeface="Calibri" pitchFamily="34" charset="0"/>
                <a:ea typeface="Calibri" pitchFamily="34" charset="0"/>
                <a:cs typeface="Calibri" pitchFamily="34" charset="0"/>
              </a:rPr>
              <a:t>p </a:t>
            </a:r>
            <a:r>
              <a:rPr lang="en-GB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+ 1.9 </a:t>
            </a:r>
            <a:endParaRPr lang="pl-PL" sz="16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42" y="1793875"/>
            <a:ext cx="4203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14863"/>
            <a:ext cx="43211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441826"/>
            <a:ext cx="2880320" cy="226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ZB1.3 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Politechnika </a:t>
            </a:r>
            <a:r>
              <a:rPr lang="pl-PL" sz="1800" b="1" kern="0" dirty="0" smtClean="0">
                <a:solidFill>
                  <a:schemeClr val="tx2"/>
                </a:solidFill>
                <a:latin typeface="Comic Sans MS" pitchFamily="66" charset="0"/>
              </a:rPr>
              <a:t>Warszawska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667500" cy="295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67544" y="1196752"/>
            <a:ext cx="83534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800" b="1" dirty="0">
                <a:latin typeface="Comic Sans MS" pitchFamily="66" charset="0"/>
              </a:rPr>
              <a:t>Zakres stosowalności narzędzia SPRT </a:t>
            </a:r>
          </a:p>
        </p:txBody>
      </p:sp>
      <p:sp>
        <p:nvSpPr>
          <p:cNvPr id="8" name="Elipsa 7"/>
          <p:cNvSpPr/>
          <p:nvPr/>
        </p:nvSpPr>
        <p:spPr>
          <a:xfrm>
            <a:off x="1653332" y="4680793"/>
            <a:ext cx="252412" cy="2524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2034332" y="3837831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2496294" y="3837831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963019" y="3837831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3429744" y="3837831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2034332" y="3371106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2496294" y="3371106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2963019" y="3371106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3429744" y="3371106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2034332" y="2894856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2496294" y="2894856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2963019" y="2894856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3429744" y="2894856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3429744" y="2442418"/>
            <a:ext cx="252413" cy="2524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5358557" y="3837831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5358557" y="3371106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5358557" y="2894856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5358557" y="2442418"/>
            <a:ext cx="252412" cy="2524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7044482" y="3837831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7044482" y="3371106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7044482" y="2913906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7044482" y="2461468"/>
            <a:ext cx="252412" cy="2524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6577757" y="3837831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6577757" y="3371106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6577757" y="2913906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33" name="Elipsa 32"/>
          <p:cNvSpPr/>
          <p:nvPr/>
        </p:nvSpPr>
        <p:spPr>
          <a:xfrm>
            <a:off x="6577757" y="2461468"/>
            <a:ext cx="252412" cy="2524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7506444" y="3852118"/>
            <a:ext cx="252413" cy="2524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7506444" y="3385393"/>
            <a:ext cx="252413" cy="2524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4429869" y="3837831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37" name="Elipsa 36"/>
          <p:cNvSpPr/>
          <p:nvPr/>
        </p:nvSpPr>
        <p:spPr>
          <a:xfrm>
            <a:off x="4429869" y="3371106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38" name="Elipsa 37"/>
          <p:cNvSpPr/>
          <p:nvPr/>
        </p:nvSpPr>
        <p:spPr>
          <a:xfrm>
            <a:off x="4429869" y="2894856"/>
            <a:ext cx="252413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4891832" y="3837831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40" name="Elipsa 39"/>
          <p:cNvSpPr/>
          <p:nvPr/>
        </p:nvSpPr>
        <p:spPr>
          <a:xfrm>
            <a:off x="4891832" y="3371106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4891832" y="2894856"/>
            <a:ext cx="252412" cy="2524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pl-PL" sz="1800" b="1" kern="0" dirty="0" smtClean="0">
                <a:solidFill>
                  <a:schemeClr val="tx2"/>
                </a:solidFill>
                <a:latin typeface="Comic Sans MS" pitchFamily="66" charset="0"/>
              </a:rPr>
              <a:t>ZB1.3  Politechnika Warszawska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39750" y="981075"/>
            <a:ext cx="820896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5000"/>
              </a:spcBef>
              <a:defRPr/>
            </a:pP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Wskaźniki</a:t>
            </a:r>
          </a:p>
          <a:p>
            <a:pPr algn="ctr" eaLnBrk="1" hangingPunct="1">
              <a:lnSpc>
                <a:spcPct val="110000"/>
              </a:lnSpc>
              <a:spcBef>
                <a:spcPct val="15000"/>
              </a:spcBef>
              <a:defRPr/>
            </a:pPr>
            <a:endParaRPr lang="pl-PL" sz="1800" b="1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15000"/>
              </a:spcBef>
              <a:defRPr/>
            </a:pPr>
            <a:endParaRPr lang="pl-PL" sz="1800" b="1" dirty="0" smtClean="0">
              <a:latin typeface="Comic Sans MS" pitchFamily="66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9552" y="1287462"/>
            <a:ext cx="8424936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6750" indent="-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defRPr/>
            </a:pPr>
            <a:endParaRPr lang="pl-PL" sz="1600" i="1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pl-PL" sz="1600" i="1" dirty="0" smtClean="0">
                <a:latin typeface="Comic Sans MS" pitchFamily="66" charset="0"/>
              </a:rPr>
              <a:t> </a:t>
            </a:r>
            <a:r>
              <a:rPr lang="pl-PL" sz="1600" b="1" dirty="0" smtClean="0">
                <a:latin typeface="Comic Sans MS" pitchFamily="66" charset="0"/>
              </a:rPr>
              <a:t>Prace inżynierskie  obronione</a:t>
            </a:r>
          </a:p>
          <a:p>
            <a:pPr lvl="1" eaLnBrk="1" hangingPunct="1">
              <a:buFontTx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Artur Nadolny: </a:t>
            </a:r>
            <a:r>
              <a:rPr lang="pl-PL" sz="1600" b="1" dirty="0" smtClean="0">
                <a:latin typeface="Comic Sans MS" pitchFamily="66" charset="0"/>
              </a:rPr>
              <a:t>Analiza struktury geometrycznej powierzchni w procesie skrawania narzędziami SPRT</a:t>
            </a:r>
            <a:r>
              <a:rPr lang="pl-PL" sz="1600" dirty="0" smtClean="0">
                <a:latin typeface="Comic Sans MS" pitchFamily="66" charset="0"/>
              </a:rPr>
              <a:t> Promotor</a:t>
            </a:r>
            <a:r>
              <a:rPr lang="pl-PL" sz="1600" dirty="0" smtClean="0">
                <a:latin typeface="Comic Sans MS" pitchFamily="66" charset="0"/>
              </a:rPr>
              <a:t>: dr inż. Joanna </a:t>
            </a:r>
            <a:r>
              <a:rPr lang="pl-PL" sz="1600" dirty="0" smtClean="0">
                <a:latin typeface="Comic Sans MS" pitchFamily="66" charset="0"/>
              </a:rPr>
              <a:t>Kossakowska, 05.2012</a:t>
            </a:r>
            <a:endParaRPr lang="pl-PL" sz="1600" dirty="0" smtClean="0">
              <a:latin typeface="Comic Sans MS" pitchFamily="66" charset="0"/>
            </a:endParaRPr>
          </a:p>
          <a:p>
            <a:pPr lvl="1" eaLnBrk="1" hangingPunct="1">
              <a:buFontTx/>
              <a:buChar char="•"/>
              <a:defRPr/>
            </a:pPr>
            <a:endParaRPr lang="pl-PL" sz="1600" dirty="0" smtClean="0">
              <a:latin typeface="Comic Sans MS" pitchFamily="66" charset="0"/>
            </a:endParaRPr>
          </a:p>
          <a:p>
            <a:pPr marL="0" indent="0" eaLnBrk="1" hangingPunct="1">
              <a:defRPr/>
            </a:pPr>
            <a:r>
              <a:rPr lang="pl-PL" sz="1600" b="1" dirty="0">
                <a:solidFill>
                  <a:srgbClr val="000000"/>
                </a:solidFill>
                <a:latin typeface="Comic Sans MS" pitchFamily="66" charset="0"/>
              </a:rPr>
              <a:t> Prace inżynierskie  </a:t>
            </a:r>
            <a:r>
              <a:rPr lang="pl-PL" sz="1600" b="1" dirty="0" smtClean="0">
                <a:solidFill>
                  <a:srgbClr val="000000"/>
                </a:solidFill>
                <a:latin typeface="Comic Sans MS" pitchFamily="66" charset="0"/>
              </a:rPr>
              <a:t>w trakcie realizacji</a:t>
            </a:r>
            <a:endParaRPr lang="pl-PL" sz="1600" b="1" dirty="0">
              <a:solidFill>
                <a:srgbClr val="000000"/>
              </a:solidFill>
              <a:latin typeface="Comic Sans MS" pitchFamily="66" charset="0"/>
            </a:endParaRPr>
          </a:p>
          <a:p>
            <a:pPr lvl="1" eaLnBrk="1" hangingPunct="1">
              <a:buFontTx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Adam </a:t>
            </a:r>
            <a:r>
              <a:rPr lang="pl-PL" sz="1600" dirty="0">
                <a:latin typeface="Comic Sans MS" pitchFamily="66" charset="0"/>
              </a:rPr>
              <a:t>Król</a:t>
            </a:r>
            <a:r>
              <a:rPr lang="pl-PL" sz="1600" dirty="0" smtClean="0">
                <a:latin typeface="Comic Sans MS" pitchFamily="66" charset="0"/>
              </a:rPr>
              <a:t>,</a:t>
            </a:r>
            <a:r>
              <a:rPr lang="pl-PL" sz="1600" b="1" dirty="0" smtClean="0">
                <a:latin typeface="Comic Sans MS" pitchFamily="66" charset="0"/>
              </a:rPr>
              <a:t> Badanie wpływu warunków skrawania narzędziami SPRT na prędkość obrotową </a:t>
            </a:r>
            <a:r>
              <a:rPr lang="pl-PL" sz="1600" b="1" dirty="0" smtClean="0">
                <a:latin typeface="Comic Sans MS" pitchFamily="66" charset="0"/>
              </a:rPr>
              <a:t>płytki, </a:t>
            </a:r>
            <a:r>
              <a:rPr lang="pl-PL" sz="1600" dirty="0" smtClean="0">
                <a:latin typeface="Comic Sans MS" pitchFamily="66" charset="0"/>
              </a:rPr>
              <a:t>Promotor</a:t>
            </a:r>
            <a:r>
              <a:rPr lang="pl-PL" sz="1600" dirty="0">
                <a:latin typeface="Comic Sans MS" pitchFamily="66" charset="0"/>
              </a:rPr>
              <a:t>: dr inż. Joanna Kossakowska</a:t>
            </a:r>
            <a:r>
              <a:rPr lang="pl-PL" sz="1600" dirty="0" smtClean="0">
                <a:latin typeface="Comic Sans MS" pitchFamily="66" charset="0"/>
              </a:rPr>
              <a:t/>
            </a:r>
            <a:br>
              <a:rPr lang="pl-PL" sz="1600" dirty="0" smtClean="0">
                <a:latin typeface="Comic Sans MS" pitchFamily="66" charset="0"/>
              </a:rPr>
            </a:br>
            <a:r>
              <a:rPr lang="pl-PL" sz="1600" dirty="0">
                <a:latin typeface="Comic Sans MS" pitchFamily="66" charset="0"/>
              </a:rPr>
              <a:t>Temat</a:t>
            </a:r>
            <a:r>
              <a:rPr lang="pl-PL" sz="1600" dirty="0" smtClean="0">
                <a:latin typeface="Comic Sans MS" pitchFamily="66" charset="0"/>
              </a:rPr>
              <a:t>:</a:t>
            </a:r>
            <a:endParaRPr lang="pl-PL" sz="1600" b="1" dirty="0" smtClean="0">
              <a:latin typeface="Comic Sans MS" pitchFamily="66" charset="0"/>
            </a:endParaRPr>
          </a:p>
          <a:p>
            <a:pPr lvl="1" eaLnBrk="1" hangingPunct="1">
              <a:buFontTx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Maciej </a:t>
            </a:r>
            <a:r>
              <a:rPr lang="pl-PL" sz="1600" dirty="0" err="1" smtClean="0">
                <a:latin typeface="Comic Sans MS" pitchFamily="66" charset="0"/>
              </a:rPr>
              <a:t>Burmajster</a:t>
            </a:r>
            <a:r>
              <a:rPr lang="pl-PL" sz="1600" dirty="0" smtClean="0">
                <a:latin typeface="Comic Sans MS" pitchFamily="66" charset="0"/>
              </a:rPr>
              <a:t>, </a:t>
            </a:r>
            <a:r>
              <a:rPr lang="pl-PL" sz="1600" b="1" dirty="0" smtClean="0">
                <a:latin typeface="Comic Sans MS" pitchFamily="66" charset="0"/>
              </a:rPr>
              <a:t>Obróbka stali i tytanu za pomocą narzędzi z płytkami obrotowymi </a:t>
            </a:r>
            <a:r>
              <a:rPr lang="pl-PL" sz="1600" dirty="0" smtClean="0">
                <a:latin typeface="Comic Sans MS" pitchFamily="66" charset="0"/>
              </a:rPr>
              <a:t>Promotor</a:t>
            </a:r>
            <a:r>
              <a:rPr lang="pl-PL" sz="1600" dirty="0">
                <a:latin typeface="Comic Sans MS" pitchFamily="66" charset="0"/>
              </a:rPr>
              <a:t>: dr inż. Joanna Kossakowska</a:t>
            </a:r>
            <a:br>
              <a:rPr lang="pl-PL" sz="1600" dirty="0">
                <a:latin typeface="Comic Sans MS" pitchFamily="66" charset="0"/>
              </a:rPr>
            </a:br>
            <a:endParaRPr lang="pl-PL" sz="1600" b="1" dirty="0">
              <a:latin typeface="Comic Sans MS" pitchFamily="66" charset="0"/>
            </a:endParaRPr>
          </a:p>
          <a:p>
            <a:pPr lvl="1" eaLnBrk="1" hangingPunct="1">
              <a:buFontTx/>
              <a:buChar char="•"/>
              <a:defRPr/>
            </a:pPr>
            <a:r>
              <a:rPr lang="pl-PL" sz="1600" dirty="0" smtClean="0">
                <a:latin typeface="Comic Sans MS" pitchFamily="66" charset="0"/>
              </a:rPr>
              <a:t>Bartłomiej </a:t>
            </a:r>
            <a:r>
              <a:rPr lang="pl-PL" sz="1600" dirty="0">
                <a:latin typeface="Comic Sans MS" pitchFamily="66" charset="0"/>
              </a:rPr>
              <a:t>Janas, </a:t>
            </a:r>
            <a:r>
              <a:rPr lang="pl-PL" sz="1600" b="1" dirty="0" smtClean="0">
                <a:latin typeface="Comic Sans MS" pitchFamily="66" charset="0"/>
              </a:rPr>
              <a:t>Badanie wpływu warunków skrawania na wyniki obróbki Inconelu 617 </a:t>
            </a:r>
            <a:r>
              <a:rPr lang="pl-PL" sz="1600" dirty="0" smtClean="0">
                <a:latin typeface="Comic Sans MS" pitchFamily="66" charset="0"/>
              </a:rPr>
              <a:t>Promotor</a:t>
            </a:r>
            <a:r>
              <a:rPr lang="pl-PL" sz="1600" dirty="0">
                <a:latin typeface="Comic Sans MS" pitchFamily="66" charset="0"/>
              </a:rPr>
              <a:t>: dr inż. Joanna Kossakowska</a:t>
            </a:r>
            <a:br>
              <a:rPr lang="pl-PL" sz="1600" dirty="0">
                <a:latin typeface="Comic Sans MS" pitchFamily="66" charset="0"/>
              </a:rPr>
            </a:br>
            <a:endParaRPr lang="pl-PL" sz="1600" b="1" dirty="0" smtClean="0">
              <a:latin typeface="Comic Sans MS" pitchFamily="66" charset="0"/>
            </a:endParaRPr>
          </a:p>
          <a:p>
            <a:pPr eaLnBrk="1" hangingPunct="1">
              <a:buFontTx/>
              <a:buChar char="•"/>
              <a:defRPr/>
            </a:pPr>
            <a:endParaRPr lang="pl-PL" sz="1600" i="1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pl-PL" sz="1600" i="1" dirty="0" smtClean="0">
                <a:latin typeface="Comic Sans MS" pitchFamily="66" charset="0"/>
              </a:rPr>
              <a:t> Udział </a:t>
            </a:r>
            <a:r>
              <a:rPr lang="pl-PL" sz="1600" dirty="0" smtClean="0">
                <a:latin typeface="Comic Sans MS" pitchFamily="66" charset="0"/>
              </a:rPr>
              <a:t>studentów:</a:t>
            </a:r>
            <a:r>
              <a:rPr lang="pl-PL" sz="1600" i="1" dirty="0" smtClean="0">
                <a:latin typeface="Comic Sans MS" pitchFamily="66" charset="0"/>
              </a:rPr>
              <a:t> </a:t>
            </a:r>
            <a:r>
              <a:rPr lang="pl-PL" sz="1600" b="1" i="1" dirty="0" smtClean="0">
                <a:latin typeface="Comic Sans MS" pitchFamily="66" charset="0"/>
              </a:rPr>
              <a:t>aktualnie </a:t>
            </a:r>
            <a:r>
              <a:rPr lang="pl-PL" sz="1600" b="1" i="1" dirty="0" smtClean="0">
                <a:latin typeface="Comic Sans MS" pitchFamily="66" charset="0"/>
              </a:rPr>
              <a:t>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90538" y="1556792"/>
            <a:ext cx="8653462" cy="458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</a:pPr>
            <a:r>
              <a:rPr lang="pl-PL" sz="1800" b="1" dirty="0">
                <a:solidFill>
                  <a:srgbClr val="003366"/>
                </a:solidFill>
                <a:latin typeface="Comic Sans MS" pitchFamily="66" charset="0"/>
              </a:rPr>
              <a:t>1.1 Inteligentny system szlifowania trudnoobrabialnych stopów lotniczych</a:t>
            </a:r>
            <a:endParaRPr lang="pl-PL" sz="1800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</a:pPr>
            <a:r>
              <a:rPr lang="pl-PL" sz="1800" dirty="0">
                <a:solidFill>
                  <a:srgbClr val="003366"/>
                </a:solidFill>
                <a:latin typeface="Comic Sans MS" pitchFamily="66" charset="0"/>
              </a:rPr>
              <a:t>	</a:t>
            </a:r>
          </a:p>
          <a:p>
            <a:pPr marL="457200" indent="-457200">
              <a:lnSpc>
                <a:spcPct val="110000"/>
              </a:lnSpc>
            </a:pPr>
            <a:r>
              <a:rPr lang="pl-PL" sz="1800" dirty="0">
                <a:solidFill>
                  <a:srgbClr val="003366"/>
                </a:solidFill>
                <a:latin typeface="Comic Sans MS" pitchFamily="66" charset="0"/>
              </a:rPr>
              <a:t>	Celem zadania jest opracowanie systemu szlifowania, który zapewni właściwy przebieg procesu obróbki na szlifierce sterowanej numerycznie, z zachowaniem wymagań odnośnie stanu warstwy wierzchniej i dokładności wymiarowo-kształtowej przy równoczesnym zapewnieniu wysokiej wydajności obróbki</a:t>
            </a:r>
            <a:r>
              <a:rPr lang="pl-PL" sz="2000" dirty="0">
                <a:solidFill>
                  <a:srgbClr val="003366"/>
                </a:solidFill>
                <a:latin typeface="Comic Sans MS" pitchFamily="66" charset="0"/>
              </a:rPr>
              <a:t>. </a:t>
            </a:r>
          </a:p>
          <a:p>
            <a:pPr marL="457200" indent="-457200">
              <a:lnSpc>
                <a:spcPct val="110000"/>
              </a:lnSpc>
            </a:pPr>
            <a:endParaRPr lang="pl-PL" sz="2000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</a:pPr>
            <a:endParaRPr lang="pl-PL" sz="2000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</a:pPr>
            <a:r>
              <a:rPr lang="pl-PL" sz="2000" dirty="0">
                <a:solidFill>
                  <a:srgbClr val="003366"/>
                </a:solidFill>
                <a:latin typeface="Comic Sans MS" pitchFamily="66" charset="0"/>
              </a:rPr>
              <a:t>				Zadanie jest realizowane w Instytucie 				Obrabiarek i Technologii Budowy Maszyn 				Politechniki Łódzkiej</a:t>
            </a:r>
          </a:p>
          <a:p>
            <a:pPr marL="457200" indent="-457200">
              <a:lnSpc>
                <a:spcPct val="110000"/>
              </a:lnSpc>
            </a:pPr>
            <a:endParaRPr lang="pl-PL" sz="2000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</a:pPr>
            <a:r>
              <a:rPr lang="pl-PL" sz="2000" dirty="0">
                <a:solidFill>
                  <a:srgbClr val="003366"/>
                </a:solidFill>
                <a:latin typeface="Comic Sans MS" pitchFamily="66" charset="0"/>
              </a:rPr>
              <a:t>Koordynator z ramienia PŁ – prof. Bogdan Kruszyński</a:t>
            </a:r>
            <a:endParaRPr lang="pl-PL" sz="2000" b="1" dirty="0">
              <a:solidFill>
                <a:srgbClr val="003366"/>
              </a:solidFill>
              <a:latin typeface="Comic Sans MS" pitchFamily="66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068388" y="4238080"/>
          <a:ext cx="723900" cy="1131887"/>
        </p:xfrm>
        <a:graphic>
          <a:graphicData uri="http://schemas.openxmlformats.org/presentationml/2006/ole">
            <p:oleObj spid="_x0000_s13314" name="CorelDRAW" r:id="rId3" imgW="1665720" imgH="2607840" progId="">
              <p:embed/>
            </p:oleObj>
          </a:graphicData>
        </a:graphic>
      </p:graphicFrame>
      <p:pic>
        <p:nvPicPr>
          <p:cNvPr id="7" name="Picture 13" descr="IOiTB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700" y="4785767"/>
            <a:ext cx="9080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Zadania i realizatorzy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547664" y="263691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C00000"/>
                </a:solidFill>
                <a:latin typeface="Comic Sans MS" pitchFamily="66" charset="0"/>
              </a:rPr>
              <a:t>Dziękuję za uwagę</a:t>
            </a:r>
            <a:endParaRPr lang="en-US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dirty="0" smtClean="0">
                <a:latin typeface="Comic Sans MS" pitchFamily="66" charset="0"/>
              </a:rPr>
              <a:t>Zadania i realizatorzy</a:t>
            </a:r>
            <a:endParaRPr lang="pl-PL" dirty="0" smtClean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76238" y="1196752"/>
            <a:ext cx="8767762" cy="4256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defRPr/>
            </a:pPr>
            <a:endParaRPr lang="pl-PL" sz="1800" b="1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  <a:defRPr/>
            </a:pPr>
            <a:r>
              <a:rPr lang="pl-PL" sz="1800" b="1" dirty="0">
                <a:solidFill>
                  <a:srgbClr val="003366"/>
                </a:solidFill>
                <a:latin typeface="Comic Sans MS" pitchFamily="66" charset="0"/>
              </a:rPr>
              <a:t>1.2	Szlifowanie złożonych powierzchni elementów silników lotniczych</a:t>
            </a:r>
            <a:endParaRPr lang="pl-PL" sz="1800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  <a:defRPr/>
            </a:pPr>
            <a:r>
              <a:rPr lang="pl-PL" sz="1800" dirty="0">
                <a:solidFill>
                  <a:srgbClr val="003366"/>
                </a:solidFill>
                <a:latin typeface="Comic Sans MS" pitchFamily="66" charset="0"/>
              </a:rPr>
              <a:t>	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pl-PL" sz="1800" dirty="0">
                <a:solidFill>
                  <a:srgbClr val="003366"/>
                </a:solidFill>
                <a:latin typeface="Comic Sans MS" pitchFamily="66" charset="0"/>
              </a:rPr>
              <a:t>	Celem zadania jest opracowanie technologii szlifowania tego typu powierzchni z wykorzystaniem sterowania numerycznego. </a:t>
            </a:r>
            <a:endParaRPr lang="pl-PL" sz="1800" b="1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  <a:defRPr/>
            </a:pPr>
            <a:endParaRPr lang="pl-PL" sz="1800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  <a:defRPr/>
            </a:pPr>
            <a:endParaRPr lang="pl-PL" sz="1800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  <a:defRPr/>
            </a:pPr>
            <a:r>
              <a:rPr lang="pl-PL" sz="2000" dirty="0">
                <a:solidFill>
                  <a:srgbClr val="003366"/>
                </a:solidFill>
                <a:latin typeface="Comic Sans MS" pitchFamily="66" charset="0"/>
              </a:rPr>
              <a:t>					Zadanie jest realizowane w 						Politechnice Rzeszowskiej</a:t>
            </a:r>
          </a:p>
          <a:p>
            <a:pPr marL="457200" indent="-457200">
              <a:lnSpc>
                <a:spcPct val="110000"/>
              </a:lnSpc>
              <a:defRPr/>
            </a:pPr>
            <a:endParaRPr lang="pl-PL" sz="2000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  <a:defRPr/>
            </a:pPr>
            <a:r>
              <a:rPr lang="pl-PL" sz="2000" dirty="0">
                <a:solidFill>
                  <a:srgbClr val="003366"/>
                </a:solidFill>
                <a:latin typeface="Comic Sans MS" pitchFamily="66" charset="0"/>
              </a:rPr>
              <a:t>	Koordynator z ramienia </a:t>
            </a:r>
            <a:r>
              <a:rPr lang="pl-PL" sz="2000" dirty="0" err="1">
                <a:solidFill>
                  <a:srgbClr val="003366"/>
                </a:solidFill>
                <a:latin typeface="Comic Sans MS" pitchFamily="66" charset="0"/>
              </a:rPr>
              <a:t>PRz</a:t>
            </a:r>
            <a:r>
              <a:rPr lang="pl-PL" sz="2000" dirty="0">
                <a:solidFill>
                  <a:srgbClr val="003366"/>
                </a:solidFill>
                <a:latin typeface="Comic Sans MS" pitchFamily="66" charset="0"/>
              </a:rPr>
              <a:t> – prof. Jan Burek</a:t>
            </a:r>
          </a:p>
          <a:p>
            <a:pPr marL="457200" indent="-457200">
              <a:lnSpc>
                <a:spcPct val="110000"/>
              </a:lnSpc>
              <a:defRPr/>
            </a:pPr>
            <a:endParaRPr lang="pl-PL" sz="2000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  <a:defRPr/>
            </a:pPr>
            <a:r>
              <a:rPr lang="pl-PL" sz="2000" dirty="0">
                <a:solidFill>
                  <a:srgbClr val="003366"/>
                </a:solidFill>
                <a:latin typeface="Comic Sans MS" pitchFamily="66" charset="0"/>
              </a:rPr>
              <a:t>	</a:t>
            </a:r>
            <a:endParaRPr lang="pl-PL" sz="20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998538" y="3103340"/>
          <a:ext cx="671512" cy="1077912"/>
        </p:xfrm>
        <a:graphic>
          <a:graphicData uri="http://schemas.openxmlformats.org/presentationml/2006/ole">
            <p:oleObj spid="_x0000_s14338" r:id="rId3" imgW="914400" imgH="914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dirty="0" smtClean="0">
                <a:latin typeface="Comic Sans MS" pitchFamily="66" charset="0"/>
              </a:rPr>
              <a:t>Zadania i realizatorzy</a:t>
            </a:r>
            <a:endParaRPr lang="pl-PL" dirty="0" smtClean="0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23850" y="3605213"/>
            <a:ext cx="84963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Comic Sans MS" pitchFamily="66" charset="0"/>
              </a:rPr>
              <a:t>			Zadanie jest realizowane w Katedrze 					Mechaniki Stosowanej Politechniki Lubelskiej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Comic Sans MS" pitchFamily="66" charset="0"/>
              </a:rPr>
              <a:t>			oraz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Comic Sans MS" pitchFamily="66" charset="0"/>
              </a:rPr>
              <a:t>			w Instytucie Technik Wytwarzania 					Politechniki Warszawskiej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Comic Sans MS" pitchFamily="66" charset="0"/>
              </a:rPr>
              <a:t>Koordynator z ramienia PL – prof. Jerzy Warmiński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Comic Sans MS" pitchFamily="66" charset="0"/>
              </a:rPr>
              <a:t>Koordynator z ramienia PW – prof. Krzysztof Jemielniak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8763" y="1235075"/>
            <a:ext cx="8786812" cy="2405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</a:pPr>
            <a:r>
              <a:rPr lang="pl-PL" sz="1800" b="1" dirty="0">
                <a:solidFill>
                  <a:srgbClr val="003366"/>
                </a:solidFill>
                <a:latin typeface="Comic Sans MS" pitchFamily="66" charset="0"/>
              </a:rPr>
              <a:t>1.3 Obróbka HSM nowoczesnych materiałów konstrukcyjnych stosowanych w lotnictwie </a:t>
            </a:r>
            <a:endParaRPr lang="pl-PL" sz="1800" dirty="0">
              <a:solidFill>
                <a:srgbClr val="00336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</a:pPr>
            <a:r>
              <a:rPr lang="pl-PL" sz="1200" dirty="0">
                <a:solidFill>
                  <a:srgbClr val="003366"/>
                </a:solidFill>
                <a:latin typeface="Comic Sans MS" pitchFamily="66" charset="0"/>
              </a:rPr>
              <a:t>	 </a:t>
            </a:r>
          </a:p>
          <a:p>
            <a:pPr marL="457200" indent="-457200">
              <a:lnSpc>
                <a:spcPct val="110000"/>
              </a:lnSpc>
            </a:pPr>
            <a:r>
              <a:rPr lang="pl-PL" sz="1800" dirty="0">
                <a:solidFill>
                  <a:srgbClr val="003366"/>
                </a:solidFill>
                <a:latin typeface="Comic Sans MS" pitchFamily="66" charset="0"/>
              </a:rPr>
              <a:t>	Celem zadania jest opracowanie wydajnej metody skrawania nowoczesnych materiałów  stosowanych w lotnictwie z wykorzystaniem obróbki HSM, która umożliwi obniżenie kosztów lub skrócenie czasu operacji, oraz wyeliminowanie lub zmniejszenie drgań samowzbudnych dzięki  zastosowaniu elementów aktywnych</a:t>
            </a:r>
          </a:p>
        </p:txBody>
      </p:sp>
      <p:pic>
        <p:nvPicPr>
          <p:cNvPr id="6" name="Picture 18" descr="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3727450"/>
            <a:ext cx="1012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8" y="4819650"/>
            <a:ext cx="18716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ZB1.1  Politechnika Łódzka</a:t>
            </a:r>
          </a:p>
        </p:txBody>
      </p:sp>
      <p:sp>
        <p:nvSpPr>
          <p:cNvPr id="5" name="pole tekstowe 7"/>
          <p:cNvSpPr txBox="1">
            <a:spLocks noChangeArrowheads="1"/>
          </p:cNvSpPr>
          <p:nvPr/>
        </p:nvSpPr>
        <p:spPr bwMode="auto">
          <a:xfrm>
            <a:off x="539750" y="692150"/>
            <a:ext cx="8604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Comic Sans MS" pitchFamily="66" charset="0"/>
              </a:rPr>
              <a:t>Budowa inteligentnego systemu szlifowania trudnoobrabialnych stopów lotniczych </a:t>
            </a:r>
          </a:p>
          <a:p>
            <a:pPr algn="ctr"/>
            <a:endParaRPr lang="pl-PL" sz="2000" dirty="0">
              <a:latin typeface="Comic Sans MS" pitchFamily="66" charset="0"/>
            </a:endParaRPr>
          </a:p>
          <a:p>
            <a:pPr algn="ctr"/>
            <a:endParaRPr lang="en-US" sz="2000" dirty="0">
              <a:latin typeface="Comic Sans MS" pitchFamily="66" charset="0"/>
            </a:endParaRPr>
          </a:p>
        </p:txBody>
      </p:sp>
      <p:pic>
        <p:nvPicPr>
          <p:cNvPr id="6" name="Obraz 5" descr="Rysunek1.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4320480" cy="309634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95536" y="198884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omic Sans MS" pitchFamily="66" charset="0"/>
              </a:rPr>
              <a:t>Modernizacja stanowisk badawczych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7544" y="105273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omic Sans MS" pitchFamily="66" charset="0"/>
              </a:rPr>
              <a:t>1.1.4 Budowa algorytmu sterowania z wykorzystaniem opracowanych modeli </a:t>
            </a:r>
          </a:p>
          <a:p>
            <a:r>
              <a:rPr lang="pl-PL" sz="1600" dirty="0" smtClean="0">
                <a:latin typeface="Comic Sans MS" pitchFamily="66" charset="0"/>
              </a:rPr>
              <a:t>1.1.5 Budowa inteligentnego systemu szlifowania trudnoobrabialnych stopów lotniczych</a:t>
            </a:r>
          </a:p>
          <a:p>
            <a:pPr algn="ctr"/>
            <a:r>
              <a:rPr lang="pl-PL" sz="1600" b="1" dirty="0" smtClean="0">
                <a:solidFill>
                  <a:srgbClr val="FF0000"/>
                </a:solidFill>
                <a:latin typeface="Comic Sans MS" pitchFamily="66" charset="0"/>
              </a:rPr>
              <a:t>Oba </a:t>
            </a:r>
            <a:r>
              <a:rPr lang="pl-PL" sz="1600" b="1" dirty="0" smtClean="0">
                <a:solidFill>
                  <a:srgbClr val="FF0000"/>
                </a:solidFill>
                <a:latin typeface="Comic Sans MS" pitchFamily="66" charset="0"/>
              </a:rPr>
              <a:t>podzadania </a:t>
            </a:r>
            <a:r>
              <a:rPr lang="pl-PL" sz="1600" b="1" dirty="0" smtClean="0">
                <a:solidFill>
                  <a:srgbClr val="FF0000"/>
                </a:solidFill>
                <a:latin typeface="Comic Sans MS" pitchFamily="66" charset="0"/>
              </a:rPr>
              <a:t>w trakcie realizacji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823520" y="198884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omic Sans MS" pitchFamily="66" charset="0"/>
              </a:rPr>
              <a:t>Badania eksperymentalne</a:t>
            </a:r>
            <a:endParaRPr lang="en-US" sz="1600" b="1" dirty="0">
              <a:latin typeface="Comic Sans MS" pitchFamily="66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842" y="2348880"/>
            <a:ext cx="2600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Obraz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329" y="4025280"/>
            <a:ext cx="3181350" cy="1752600"/>
          </a:xfrm>
          <a:prstGeom prst="rect">
            <a:avLst/>
          </a:prstGeom>
          <a:noFill/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076056" y="5784939"/>
            <a:ext cx="4067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Zmiany składowych siły szlifowania </a:t>
            </a:r>
            <a:r>
              <a:rPr kumimoji="0" lang="pl-PL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l-PL" sz="1400" b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pl-PL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i </a:t>
            </a:r>
            <a:r>
              <a:rPr kumimoji="0" lang="pl-PL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l-PL" sz="1400" b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pl-PL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w funkcji właściwej objętości zeszlifowanego materiału</a:t>
            </a:r>
            <a:endParaRPr kumimoji="0" lang="pl-PL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l-PL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andvik_AZ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6036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Obraz 13" descr="Guhring_AZ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002" y="845352"/>
            <a:ext cx="3533877" cy="2340000"/>
          </a:xfrm>
          <a:prstGeom prst="rect">
            <a:avLst/>
          </a:prstGeom>
          <a:noFill/>
        </p:spPr>
      </p:pic>
      <p:pic>
        <p:nvPicPr>
          <p:cNvPr id="30722" name="Picture 2" descr="Fenes_AZ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407" y="3356992"/>
            <a:ext cx="36153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Obraz 23" descr="Fenes2_AZ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3579" y="3356992"/>
            <a:ext cx="3498300" cy="2340000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659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547664" y="5949280"/>
            <a:ext cx="67687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Rozkłady temperatury podczas frezowania stopu magnezu AZ31 r</a:t>
            </a:r>
            <a:r>
              <a:rPr kumimoji="0" lang="pl-PL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żnymi frezami.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Temperature</a:t>
            </a:r>
            <a:r>
              <a:rPr kumimoji="0" lang="pl-PL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r>
              <a:rPr kumimoji="0" lang="en-GB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istribution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pl-PL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milling of magnesium alloy AZ31 using different milling tools.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ZB1.1  Politechnika Łódzka/Lubelska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ZB1.1  Politechnika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Łódzka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9552" y="692696"/>
            <a:ext cx="842493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8575" algn="ctr">
              <a:spcAft>
                <a:spcPts val="600"/>
              </a:spcAft>
            </a:pPr>
            <a:r>
              <a:rPr lang="pl-PL" sz="1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Realizacja zadań</a:t>
            </a:r>
            <a:endParaRPr lang="pl-PL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82550" lvl="0" indent="-825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Opracowano i uruchomiono  zaawansowany interfejs użytkownika dla cyklu szlifowania wgłębnego w ramach budowy inteligentnego systemu szlifowania. </a:t>
            </a:r>
            <a:endParaRPr lang="pl-PL" sz="1400" dirty="0" smtClean="0">
              <a:latin typeface="Comic Sans MS" pitchFamily="66" charset="0"/>
            </a:endParaRPr>
          </a:p>
          <a:p>
            <a:pPr marL="82550" lvl="0" indent="-825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Zmodyfikowano układu sterowania numerycznego </a:t>
            </a:r>
            <a:r>
              <a:rPr lang="pl-PL" sz="14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Sinumerik</a:t>
            </a: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840D szlifierki TOS </a:t>
            </a:r>
            <a:b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BUA-25 </a:t>
            </a:r>
            <a:r>
              <a:rPr lang="pl-PL" sz="14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Practic</a:t>
            </a: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w celu uzyskania otwartej struktury sterownia numerycznego, umożliwiającej zmianę przebiegu programu CNC w trakcie procesu szlifowania. Komunikacja z układem sterowania odbywa się z wykorzystaniem złącza </a:t>
            </a:r>
            <a:r>
              <a:rPr lang="pl-PL" sz="14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ProfiBus</a:t>
            </a: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.  </a:t>
            </a:r>
            <a:endParaRPr lang="pl-PL" sz="1400" dirty="0" smtClean="0">
              <a:latin typeface="Comic Sans MS" pitchFamily="66" charset="0"/>
            </a:endParaRPr>
          </a:p>
          <a:p>
            <a:pPr marL="82550" lvl="0" indent="-825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Opracowano modele procesu szlifowania (siły, odkształceń sprężystych, dynamiki procesu szlifowania, temperatury, geometrii powierzchni obrabianej i ściernicy). </a:t>
            </a:r>
            <a:endParaRPr lang="pl-PL" sz="1400" dirty="0" smtClean="0">
              <a:latin typeface="Comic Sans MS" pitchFamily="66" charset="0"/>
            </a:endParaRPr>
          </a:p>
          <a:p>
            <a:pPr marL="82550" lvl="0" indent="-825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Opracowano oprogramowanie pomiarowe do rejestracji składowych siły szlifowania, drgań, emisji akustycznej, falistości przedmiotu i ściernicy oraz mikrogeometrii ściernicy.</a:t>
            </a:r>
            <a:endParaRPr lang="pl-PL" sz="1400" dirty="0" smtClean="0">
              <a:latin typeface="Comic Sans MS" pitchFamily="66" charset="0"/>
            </a:endParaRPr>
          </a:p>
          <a:p>
            <a:pPr marL="82550" lvl="0" indent="-825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Opracowano oprogramowanie do analizy parametrów makro i mikrogeometrii czynnej powierzchni ściernicy CPS.</a:t>
            </a:r>
            <a:endParaRPr lang="pl-PL" sz="1400" dirty="0" smtClean="0">
              <a:latin typeface="Comic Sans MS" pitchFamily="66" charset="0"/>
            </a:endParaRPr>
          </a:p>
          <a:p>
            <a:pPr marL="82550" lvl="0" indent="-825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Przeprowadzono badania procesu szlifowania dla lotniczych i konwencjonalnych materiałów obrabianych w celu przygotowania danych dla modeli procesu szlifowania oraz weryfikacji tych modeli - </a:t>
            </a:r>
            <a:r>
              <a:rPr lang="pl-PL" sz="1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zadanie w trakcie realizacji</a:t>
            </a: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endParaRPr lang="pl-PL" sz="1400" dirty="0" smtClean="0">
              <a:latin typeface="Comic Sans MS" pitchFamily="66" charset="0"/>
            </a:endParaRPr>
          </a:p>
          <a:p>
            <a:pPr marL="82550" lvl="0" indent="-825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Opracowano algorytmy identyfikacji wczesnych symptomów niepożądanych stanów procesu, tj. uszkodzeń cieplnych, drgań samowzbudnych, wykruszania się ściernicy, itp. z wykorzystaniem metod analizy składowych głównych PCA i modeli regresji z użyciem PCA (Principal </a:t>
            </a:r>
            <a:r>
              <a:rPr lang="pl-PL" sz="14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component</a:t>
            </a: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4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regression</a:t>
            </a: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PCR), składowych niezależnych ICA i  drzew decyzyjnych - </a:t>
            </a:r>
            <a:r>
              <a:rPr lang="pl-PL" sz="1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zadanie w trakcie realizacji</a:t>
            </a: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pl-PL" sz="1400" dirty="0" smtClean="0">
              <a:latin typeface="Comic Sans MS" pitchFamily="66" charset="0"/>
            </a:endParaRPr>
          </a:p>
          <a:p>
            <a:pPr marL="82550" lvl="0" indent="-825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Opracowano algorytmy estymacji parametrów warstwy wierzchniej przedmiotów obrabianych - </a:t>
            </a:r>
            <a:r>
              <a:rPr lang="pl-PL" sz="1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zadanie w trakcie realizacji</a:t>
            </a: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pl-PL" sz="1400" dirty="0" smtClean="0">
              <a:latin typeface="Comic Sans MS" pitchFamily="66" charset="0"/>
            </a:endParaRPr>
          </a:p>
          <a:p>
            <a:pPr marL="82550" lvl="0" indent="-82550" eaLnBrk="0" hangingPunct="0">
              <a:spcAft>
                <a:spcPts val="600"/>
              </a:spcAft>
            </a:pPr>
            <a:endParaRPr lang="pl-PL" sz="1400" dirty="0" smtClean="0">
              <a:latin typeface="Comic Sans MS" pitchFamily="66" charset="0"/>
            </a:endParaRPr>
          </a:p>
          <a:p>
            <a:pPr>
              <a:spcAft>
                <a:spcPts val="600"/>
              </a:spcAft>
            </a:pP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733246"/>
            <a:ext cx="86764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Wskaźniki</a:t>
            </a:r>
          </a:p>
          <a:p>
            <a:endParaRPr lang="pl-PL" sz="1600" dirty="0" smtClean="0">
              <a:latin typeface="Comic Sans MS" pitchFamily="66" charset="0"/>
            </a:endParaRPr>
          </a:p>
          <a:p>
            <a:pPr lvl="0" eaLnBrk="0" hangingPunct="0"/>
            <a:r>
              <a:rPr lang="pl-PL" sz="16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Prace magisterskie zrealizowane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Daniel 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Sosnowski:  </a:t>
            </a:r>
            <a:r>
              <a:rPr lang="pl-PL" sz="16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Badanie sił skrawania i chropowatości powierzchni podczas szlifowania wgłębnego stopów niklu 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Kierownik pracy Bogdan 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Kruszyński.</a:t>
            </a:r>
            <a:endParaRPr lang="pl-PL" sz="1600" dirty="0" smtClean="0">
              <a:latin typeface="Comic Sans MS" pitchFamily="66" charset="0"/>
            </a:endParaRPr>
          </a:p>
          <a:p>
            <a:pPr marL="177800" lvl="0" indent="-177800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Krzysztof Wieteska:  </a:t>
            </a:r>
            <a:r>
              <a:rPr lang="pl-PL" sz="16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Badanie sił skrawania i chropowatości powierzchni podczas szlifowania wgłębnego stopów </a:t>
            </a:r>
            <a:r>
              <a:rPr lang="pl-PL" sz="16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tytanu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Kierownik pracy Bogdan 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Kruszyński.</a:t>
            </a:r>
            <a:endParaRPr lang="pl-PL" sz="1600" dirty="0" smtClean="0">
              <a:latin typeface="Comic Sans MS" pitchFamily="66" charset="0"/>
            </a:endParaRPr>
          </a:p>
          <a:p>
            <a:pPr marL="177800" lvl="0" indent="-177800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Anna </a:t>
            </a:r>
            <a:r>
              <a:rPr lang="pl-PL" sz="16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Grdulska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pl-PL" sz="16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Badanie rozkładu temperatury w strefie skrawania stopów tytanu i magnezu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Kierownik pracy Bogdan 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Kruszyński.</a:t>
            </a:r>
            <a:endParaRPr lang="pl-PL" sz="1600" dirty="0" smtClean="0">
              <a:latin typeface="Comic Sans MS" pitchFamily="66" charset="0"/>
            </a:endParaRPr>
          </a:p>
          <a:p>
            <a:pPr lvl="0" eaLnBrk="0" hangingPunct="0"/>
            <a:endParaRPr lang="pl-PL" sz="1600" b="1" u="sng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pl-PL" sz="16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Prace habilitacyjne w trakcie realizacji</a:t>
            </a:r>
            <a:endParaRPr lang="pl-PL" sz="800" dirty="0" smtClean="0">
              <a:latin typeface="Comic Sans MS" pitchFamily="66" charset="0"/>
            </a:endParaRPr>
          </a:p>
          <a:p>
            <a:pPr marL="177800" lvl="0" indent="-177800" eaLnBrk="0" hangingPunct="0"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Dr inż. Paweł Leżański: </a:t>
            </a:r>
            <a:r>
              <a:rPr lang="pl-PL" sz="1600" b="1" i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Automatyczny nadzór procesu szlifowania kłowego wałków</a:t>
            </a:r>
            <a:r>
              <a:rPr lang="pl-PL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pl-PL" sz="800" dirty="0" smtClean="0">
              <a:latin typeface="Comic Sans MS" pitchFamily="66" charset="0"/>
            </a:endParaRPr>
          </a:p>
          <a:p>
            <a:pPr marL="177800" lvl="0" indent="-177800" eaLnBrk="0" hangingPunct="0"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Dr inż. Paweł </a:t>
            </a:r>
            <a:r>
              <a:rPr lang="pl-PL" sz="1600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Lajmert</a:t>
            </a:r>
            <a:r>
              <a:rPr lang="pl-PL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pl-PL" sz="1600" b="1" i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Inteligentny system kompensacji zakłóceń w procesie szlifowania kłowego </a:t>
            </a:r>
            <a:r>
              <a:rPr lang="pl-PL" sz="1600" b="1" i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wałków</a:t>
            </a:r>
            <a:r>
              <a:rPr lang="pl-PL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177800" lvl="0" indent="-177800" eaLnBrk="0" hangingPunct="0">
              <a:buFont typeface="Arial" pitchFamily="34" charset="0"/>
              <a:buChar char="•"/>
            </a:pPr>
            <a:endParaRPr lang="pl-PL" sz="800" dirty="0" smtClean="0">
              <a:latin typeface="Comic Sans MS" pitchFamily="66" charset="0"/>
            </a:endParaRPr>
          </a:p>
          <a:p>
            <a:pPr marL="177800" indent="-177800" eaLnBrk="0" hangingPunct="0"/>
            <a:r>
              <a:rPr lang="pl-PL" sz="16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Publikacje</a:t>
            </a:r>
          </a:p>
          <a:p>
            <a:pPr marL="177800" eaLnBrk="0" hangingPunct="0"/>
            <a:r>
              <a:rPr lang="pl-PL" sz="1600" b="1" dirty="0" smtClean="0">
                <a:latin typeface="Comic Sans MS" pitchFamily="66" charset="0"/>
                <a:cs typeface="Arial" pitchFamily="34" charset="0"/>
              </a:rPr>
              <a:t>W trakcie przygotowania </a:t>
            </a:r>
            <a:r>
              <a:rPr lang="pl-PL" sz="1600" b="1" dirty="0" smtClean="0">
                <a:latin typeface="Comic Sans MS" pitchFamily="66" charset="0"/>
              </a:rPr>
              <a:t>na XXXV </a:t>
            </a:r>
            <a:r>
              <a:rPr lang="pl-PL" sz="1600" b="1" dirty="0" smtClean="0">
                <a:latin typeface="Comic Sans MS" pitchFamily="66" charset="0"/>
              </a:rPr>
              <a:t>Naukową Szkołę Obróbki Ściernej, </a:t>
            </a:r>
            <a:r>
              <a:rPr lang="pl-PL" sz="1600" b="1" dirty="0" smtClean="0">
                <a:latin typeface="Comic Sans MS" pitchFamily="66" charset="0"/>
              </a:rPr>
              <a:t>Lądek </a:t>
            </a:r>
            <a:r>
              <a:rPr lang="pl-PL" sz="1600" b="1" dirty="0" smtClean="0">
                <a:latin typeface="Comic Sans MS" pitchFamily="66" charset="0"/>
              </a:rPr>
              <a:t>Zdrój</a:t>
            </a:r>
            <a:r>
              <a:rPr lang="pl-PL" sz="1600" b="1" dirty="0" smtClean="0">
                <a:latin typeface="Comic Sans MS" pitchFamily="66" charset="0"/>
              </a:rPr>
              <a:t>, 19-21 września 2012 r.</a:t>
            </a:r>
          </a:p>
          <a:p>
            <a:pPr marL="177800" lvl="0" indent="-177800" eaLnBrk="0" hangingPunct="0"/>
            <a:endParaRPr lang="pl-PL" sz="1600" dirty="0" smtClean="0">
              <a:latin typeface="Comic Sans MS" pitchFamily="66" charset="0"/>
            </a:endParaRPr>
          </a:p>
          <a:p>
            <a:r>
              <a:rPr lang="pl-PL" sz="16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Stan współpracy z przemysłem</a:t>
            </a:r>
            <a:endParaRPr lang="pl-PL" sz="1600" b="1" u="sng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177800" lvl="0" indent="-177800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WSK ”</a:t>
            </a:r>
            <a:r>
              <a:rPr lang="pl-PL" sz="16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PZL-Rzeszów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” SA - szlifowanie elementów cienkościennych wykonanych z trudnoobrabialnych stopów lotniczych</a:t>
            </a:r>
            <a:endParaRPr lang="pl-PL" sz="1600" dirty="0" smtClean="0">
              <a:latin typeface="Comic Sans MS" pitchFamily="66" charset="0"/>
            </a:endParaRPr>
          </a:p>
          <a:p>
            <a:pPr marL="177800" lvl="0" indent="-177800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WSK ”</a:t>
            </a:r>
            <a:r>
              <a:rPr lang="pl-PL" sz="16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PZL-Kalisz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” SA - szlifowanie pokrycia </a:t>
            </a:r>
            <a:r>
              <a:rPr lang="pl-PL" sz="16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Metco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45VF-NS o składzie 25,5 Cr, 10,5%Ni, 7,5%W, 0,5%C, reszta Co, na średnicy 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zewnętrznej</a:t>
            </a:r>
            <a:endParaRPr lang="pl-PL" sz="1600" dirty="0" smtClean="0">
              <a:latin typeface="Comic Sans MS" pitchFamily="66" charset="0"/>
            </a:endParaRPr>
          </a:p>
          <a:p>
            <a:endParaRPr lang="en-US" sz="16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ZB1.1  Politechnika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Łódzka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538" y="0"/>
            <a:ext cx="427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ZB1.2 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Politechnika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Rzeszowska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47056" y="62068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 smtClean="0">
                <a:solidFill>
                  <a:srgbClr val="C00000"/>
                </a:solidFill>
                <a:latin typeface="Comic Sans MS" pitchFamily="66" charset="0"/>
              </a:rPr>
              <a:t>Szlifowanie złożonych powierzchni elementów silników lotniczych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980728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600" b="1" kern="50" dirty="0" smtClean="0">
                <a:solidFill>
                  <a:srgbClr val="C00000"/>
                </a:solidFill>
                <a:effectLst/>
                <a:latin typeface="Comic Sans MS" pitchFamily="66" charset="0"/>
                <a:ea typeface="DejaVu Sans"/>
              </a:rPr>
              <a:t>Wyniki badań</a:t>
            </a:r>
            <a:r>
              <a:rPr lang="pl-PL" kern="50" dirty="0" smtClean="0">
                <a:solidFill>
                  <a:srgbClr val="C00000"/>
                </a:solidFill>
                <a:effectLst/>
                <a:latin typeface="Arial"/>
                <a:ea typeface="DejaVu Sans"/>
              </a:rPr>
              <a:t> </a:t>
            </a:r>
            <a:endParaRPr lang="pl-PL" kern="50" dirty="0" smtClean="0">
              <a:solidFill>
                <a:srgbClr val="C00000"/>
              </a:solidFill>
              <a:effectLst/>
              <a:latin typeface="Arial"/>
              <a:ea typeface="DejaVu Sans"/>
            </a:endParaRPr>
          </a:p>
          <a:p>
            <a:pPr algn="ctr">
              <a:spcAft>
                <a:spcPts val="0"/>
              </a:spcAft>
            </a:pPr>
            <a:endParaRPr lang="pl-PL" sz="1000" kern="50" dirty="0" smtClean="0">
              <a:effectLst/>
              <a:latin typeface="Arial"/>
              <a:ea typeface="DejaVu Sans"/>
            </a:endParaRPr>
          </a:p>
          <a:p>
            <a:pPr>
              <a:spcAft>
                <a:spcPts val="0"/>
              </a:spcAft>
            </a:pPr>
            <a:r>
              <a:rPr lang="pl-PL" sz="1600" b="1" dirty="0" smtClean="0">
                <a:effectLst/>
                <a:latin typeface="Comic Sans MS" pitchFamily="66" charset="0"/>
                <a:ea typeface="Times New Roman"/>
                <a:cs typeface="Arial" pitchFamily="34" charset="0"/>
              </a:rPr>
              <a:t>Badania </a:t>
            </a:r>
            <a:r>
              <a:rPr lang="pl-PL" sz="1600" b="1" dirty="0" smtClean="0">
                <a:effectLst/>
                <a:latin typeface="Comic Sans MS" pitchFamily="66" charset="0"/>
                <a:ea typeface="Times New Roman"/>
                <a:cs typeface="Arial" pitchFamily="34" charset="0"/>
              </a:rPr>
              <a:t>wpływu parametrów obciągania rolką CNC w szlifowaniu stopów Inconel na:</a:t>
            </a:r>
            <a:endParaRPr lang="pl-PL" sz="1600" dirty="0">
              <a:latin typeface="Comic Sans MS" pitchFamily="66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pl-PL" sz="1600" dirty="0" smtClean="0">
                <a:effectLst/>
                <a:latin typeface="Comic Sans MS" pitchFamily="66" charset="0"/>
                <a:ea typeface="Times New Roman"/>
                <a:cs typeface="Arial" pitchFamily="34" charset="0"/>
              </a:rPr>
              <a:t>składowe siły szlifowania,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pl-PL" sz="1600" dirty="0" smtClean="0">
                <a:effectLst/>
                <a:latin typeface="Comic Sans MS" pitchFamily="66" charset="0"/>
                <a:ea typeface="Times New Roman"/>
                <a:cs typeface="Arial" pitchFamily="34" charset="0"/>
              </a:rPr>
              <a:t>emisję akustyczną,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pl-PL" sz="1600" kern="50" dirty="0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chropowatość szlifowanej powierzchni</a:t>
            </a:r>
            <a:endParaRPr lang="pl-PL" sz="1600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Picture 2" descr="sily_1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2636912"/>
            <a:ext cx="4176464" cy="256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776" y="2780928"/>
            <a:ext cx="4032448" cy="22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503548" y="5383077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1200" kern="50" dirty="0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Przebiegi sił szlifowania </a:t>
            </a:r>
            <a:r>
              <a:rPr lang="pl-PL" sz="1200" kern="50" dirty="0" err="1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F</a:t>
            </a:r>
            <a:r>
              <a:rPr lang="pl-PL" sz="1200" kern="50" baseline="-25000" dirty="0" err="1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n</a:t>
            </a:r>
            <a:r>
              <a:rPr lang="pl-PL" sz="1200" kern="50" dirty="0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, </a:t>
            </a:r>
            <a:r>
              <a:rPr lang="pl-PL" sz="1200" kern="50" dirty="0" err="1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F</a:t>
            </a:r>
            <a:r>
              <a:rPr lang="pl-PL" sz="1200" kern="50" baseline="-25000" dirty="0" err="1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t</a:t>
            </a:r>
            <a:r>
              <a:rPr lang="pl-PL" sz="1200" kern="50" dirty="0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 i wartości skutecznej emisji akustycznej AE</a:t>
            </a:r>
            <a:r>
              <a:rPr lang="pl-PL" sz="1200" kern="50" baseline="-25000" dirty="0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RMS</a:t>
            </a:r>
            <a:r>
              <a:rPr lang="pl-PL" sz="1200" kern="50" dirty="0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 w trakcie szlifowania próbki ściernicą obciąganą z wykorzystaniem parametrów: </a:t>
            </a:r>
            <a:r>
              <a:rPr lang="pl-PL" sz="1200" kern="50" dirty="0" err="1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f</a:t>
            </a:r>
            <a:r>
              <a:rPr lang="pl-PL" sz="1200" kern="50" baseline="-25000" dirty="0" err="1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d</a:t>
            </a:r>
            <a:r>
              <a:rPr lang="pl-PL" sz="1200" kern="50" dirty="0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=120mm/min, a</a:t>
            </a:r>
            <a:r>
              <a:rPr lang="pl-PL" sz="1200" kern="50" baseline="-25000" dirty="0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d</a:t>
            </a:r>
            <a:r>
              <a:rPr lang="pl-PL" sz="1200" kern="50" dirty="0" smtClean="0">
                <a:effectLst/>
                <a:latin typeface="Comic Sans MS" pitchFamily="66" charset="0"/>
                <a:ea typeface="DejaVu Sans"/>
                <a:cs typeface="Arial" pitchFamily="34" charset="0"/>
              </a:rPr>
              <a:t>=0,03mm</a:t>
            </a:r>
            <a:endParaRPr lang="pl-PL" sz="1200" kern="50" dirty="0">
              <a:effectLst/>
              <a:latin typeface="Comic Sans MS" pitchFamily="66" charset="0"/>
              <a:ea typeface="DejaVu Sans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0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latin typeface="Comic Sans MS" pitchFamily="66" charset="0"/>
                <a:cs typeface="Arial" pitchFamily="34" charset="0"/>
              </a:rPr>
              <a:t>Przebieg profilu </a:t>
            </a:r>
            <a:r>
              <a:rPr lang="pl-PL" sz="1200" dirty="0" smtClean="0">
                <a:latin typeface="Comic Sans MS" pitchFamily="66" charset="0"/>
                <a:cs typeface="Arial" pitchFamily="34" charset="0"/>
              </a:rPr>
              <a:t>powierzchni </a:t>
            </a:r>
            <a:r>
              <a:rPr lang="pl-PL" sz="1200" dirty="0">
                <a:latin typeface="Comic Sans MS" pitchFamily="66" charset="0"/>
                <a:cs typeface="Arial" pitchFamily="34" charset="0"/>
              </a:rPr>
              <a:t>uzyskanego wyniku szlifowania próbki </a:t>
            </a:r>
            <a:r>
              <a:rPr lang="pl-PL" sz="1200" dirty="0" smtClean="0">
                <a:latin typeface="Comic Sans MS" pitchFamily="66" charset="0"/>
                <a:cs typeface="Arial" pitchFamily="34" charset="0"/>
              </a:rPr>
              <a:t> ściernicą </a:t>
            </a:r>
            <a:r>
              <a:rPr lang="pl-PL" sz="1200" dirty="0">
                <a:latin typeface="Comic Sans MS" pitchFamily="66" charset="0"/>
                <a:cs typeface="Arial" pitchFamily="34" charset="0"/>
              </a:rPr>
              <a:t>obciąganą z wykorzystaniem parametrów: </a:t>
            </a:r>
            <a:r>
              <a:rPr lang="pl-PL" sz="1200" dirty="0" smtClean="0">
                <a:latin typeface="Comic Sans MS" pitchFamily="66" charset="0"/>
                <a:cs typeface="Arial" pitchFamily="34" charset="0"/>
              </a:rPr>
              <a:t>	</a:t>
            </a:r>
            <a:r>
              <a:rPr lang="pl-PL" sz="1200" dirty="0" err="1" smtClean="0">
                <a:latin typeface="Comic Sans MS" pitchFamily="66" charset="0"/>
                <a:cs typeface="Arial" pitchFamily="34" charset="0"/>
              </a:rPr>
              <a:t>fd</a:t>
            </a:r>
            <a:r>
              <a:rPr lang="pl-PL" sz="1200" dirty="0" smtClean="0">
                <a:latin typeface="Comic Sans MS" pitchFamily="66" charset="0"/>
                <a:cs typeface="Arial" pitchFamily="34" charset="0"/>
              </a:rPr>
              <a:t>=120mm/min</a:t>
            </a:r>
            <a:r>
              <a:rPr lang="pl-PL" sz="1200" dirty="0">
                <a:latin typeface="Comic Sans MS" pitchFamily="66" charset="0"/>
                <a:cs typeface="Arial" pitchFamily="34" charset="0"/>
              </a:rPr>
              <a:t>, a</a:t>
            </a:r>
            <a:r>
              <a:rPr lang="pl-PL" sz="1200" baseline="-25000" dirty="0">
                <a:latin typeface="Comic Sans MS" pitchFamily="66" charset="0"/>
                <a:cs typeface="Arial" pitchFamily="34" charset="0"/>
              </a:rPr>
              <a:t>d</a:t>
            </a:r>
            <a:r>
              <a:rPr lang="pl-PL" sz="1200" dirty="0">
                <a:latin typeface="Comic Sans MS" pitchFamily="66" charset="0"/>
                <a:cs typeface="Arial" pitchFamily="34" charset="0"/>
              </a:rPr>
              <a:t>=0,03mm, </a:t>
            </a:r>
          </a:p>
          <a:p>
            <a:r>
              <a:rPr lang="pl-PL" sz="1200" dirty="0" smtClean="0">
                <a:latin typeface="Comic Sans MS" pitchFamily="66" charset="0"/>
                <a:cs typeface="Arial" pitchFamily="34" charset="0"/>
              </a:rPr>
              <a:t>	Ra </a:t>
            </a:r>
            <a:r>
              <a:rPr lang="pl-PL" sz="1200" dirty="0">
                <a:latin typeface="Comic Sans MS" pitchFamily="66" charset="0"/>
                <a:cs typeface="Arial" pitchFamily="34" charset="0"/>
              </a:rPr>
              <a:t>=0,249μm, </a:t>
            </a:r>
            <a:r>
              <a:rPr lang="pl-PL" sz="1200" dirty="0" err="1">
                <a:latin typeface="Comic Sans MS" pitchFamily="66" charset="0"/>
                <a:cs typeface="Arial" pitchFamily="34" charset="0"/>
              </a:rPr>
              <a:t>Rz</a:t>
            </a:r>
            <a:r>
              <a:rPr lang="pl-PL" sz="1200" dirty="0">
                <a:latin typeface="Comic Sans MS" pitchFamily="66" charset="0"/>
                <a:cs typeface="Arial" pitchFamily="34" charset="0"/>
              </a:rPr>
              <a:t>=2,12μm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949</Words>
  <Application>Microsoft Office PowerPoint</Application>
  <PresentationFormat>Pokaz na ekranie (4:3)</PresentationFormat>
  <Paragraphs>180</Paragraphs>
  <Slides>20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2" baseType="lpstr">
      <vt:lpstr>Projekt domyślny</vt:lpstr>
      <vt:lpstr>CorelDRAW</vt:lpstr>
      <vt:lpstr>ZB1   OPRACOWANIE ZAAWANSOWANYCH PROCESÓW OBRÓBKI HSM TRUDNOOBRABIALNYCH STOPÓW LOTNICZYCH</vt:lpstr>
      <vt:lpstr>Slajd 2</vt:lpstr>
      <vt:lpstr>Zadania i realizatorzy</vt:lpstr>
      <vt:lpstr>Zadania i realizatorzy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Stan współpracy z przedsiębiorstwami Doliny Lotniczej</vt:lpstr>
      <vt:lpstr>Slajd 17</vt:lpstr>
      <vt:lpstr>Slajd 18</vt:lpstr>
      <vt:lpstr>Slajd 19</vt:lpstr>
      <vt:lpstr>Slajd 20</vt:lpstr>
    </vt:vector>
  </TitlesOfParts>
  <Company>PRZ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 [numer zadania]  [Tytuł zadania]</dc:title>
  <dc:creator>AR</dc:creator>
  <cp:lastModifiedBy>Bogdan Kruszyński</cp:lastModifiedBy>
  <cp:revision>30</cp:revision>
  <dcterms:created xsi:type="dcterms:W3CDTF">2010-11-05T06:44:13Z</dcterms:created>
  <dcterms:modified xsi:type="dcterms:W3CDTF">2012-06-24T07:19:30Z</dcterms:modified>
</cp:coreProperties>
</file>