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2" r:id="rId3"/>
    <p:sldId id="262" r:id="rId4"/>
    <p:sldId id="311" r:id="rId5"/>
    <p:sldId id="310" r:id="rId6"/>
    <p:sldId id="318" r:id="rId7"/>
    <p:sldId id="306" r:id="rId8"/>
    <p:sldId id="308" r:id="rId9"/>
    <p:sldId id="312" r:id="rId10"/>
    <p:sldId id="317" r:id="rId11"/>
    <p:sldId id="309" r:id="rId12"/>
    <p:sldId id="307" r:id="rId13"/>
    <p:sldId id="282" r:id="rId14"/>
    <p:sldId id="319" r:id="rId15"/>
    <p:sldId id="295" r:id="rId16"/>
    <p:sldId id="297" r:id="rId17"/>
    <p:sldId id="298" r:id="rId18"/>
    <p:sldId id="284" r:id="rId19"/>
    <p:sldId id="285" r:id="rId20"/>
    <p:sldId id="301" r:id="rId21"/>
    <p:sldId id="287" r:id="rId22"/>
    <p:sldId id="286" r:id="rId23"/>
    <p:sldId id="289" r:id="rId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howGuides="1">
      <p:cViewPr>
        <p:scale>
          <a:sx n="75" d="100"/>
          <a:sy n="75" d="100"/>
        </p:scale>
        <p:origin x="-444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8B9AE6-D9DB-4C92-A1D9-EFADCBB9BF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40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0B7929-E948-4216-8D9D-5617FB172833}" type="slidenum">
              <a:rPr lang="pl-PL" sz="1200" smtClean="0"/>
              <a:pPr eaLnBrk="1" hangingPunct="1"/>
              <a:t>3</a:t>
            </a:fld>
            <a:endParaRPr lang="pl-PL" sz="1200" smtClean="0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F36E955-F203-417A-97C7-C14A32354A73}" type="slidenum">
              <a:rPr lang="pl-PL" sz="1200"/>
              <a:pPr algn="r" eaLnBrk="1" hangingPunct="1"/>
              <a:t>3</a:t>
            </a:fld>
            <a:endParaRPr lang="pl-PL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smtClean="0">
                <a:solidFill>
                  <a:srgbClr val="003366"/>
                </a:solidFill>
              </a:rPr>
              <a:t>ZB1</a:t>
            </a:r>
            <a:r>
              <a:rPr lang="en-US" smtClean="0">
                <a:solidFill>
                  <a:srgbClr val="003366"/>
                </a:solidFill>
              </a:rPr>
              <a:t> </a:t>
            </a:r>
            <a:r>
              <a:rPr lang="pl-PL" smtClean="0"/>
              <a:t>Opracowanie zaawansowanych procesów obróbki HSM trudnoobrabialnych stopów lotniczych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95FE36-651D-4D1E-9734-26A2B9CA3ABB}" type="slidenum">
              <a:rPr lang="pl-PL" sz="1200" smtClean="0"/>
              <a:pPr eaLnBrk="1" hangingPunct="1"/>
              <a:t>23</a:t>
            </a:fld>
            <a:endParaRPr lang="pl-PL" sz="1200" smtClean="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EC10AE9-1968-4444-BEF4-9BBDB4DCE4CF}" type="slidenum">
              <a:rPr lang="pl-PL" sz="1200"/>
              <a:pPr algn="r" eaLnBrk="1" hangingPunct="1"/>
              <a:t>23</a:t>
            </a:fld>
            <a:endParaRPr lang="pl-PL" sz="12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9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6"/>
          <p:cNvSpPr>
            <a:spLocks noChangeArrowheads="1"/>
          </p:cNvSpPr>
          <p:nvPr userDrawn="1"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00A3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" name="Rectangle 82"/>
          <p:cNvSpPr>
            <a:spLocks noChangeArrowheads="1"/>
          </p:cNvSpPr>
          <p:nvPr userDrawn="1"/>
        </p:nvSpPr>
        <p:spPr bwMode="auto">
          <a:xfrm>
            <a:off x="2071688" y="1979613"/>
            <a:ext cx="4762" cy="55562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" name="Freeform 569"/>
          <p:cNvSpPr>
            <a:spLocks/>
          </p:cNvSpPr>
          <p:nvPr userDrawn="1"/>
        </p:nvSpPr>
        <p:spPr bwMode="auto">
          <a:xfrm>
            <a:off x="581025" y="1741488"/>
            <a:ext cx="1588" cy="1587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0 h 3"/>
              <a:gd name="T6" fmla="*/ 0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">
                <a:moveTo>
                  <a:pt x="3" y="3"/>
                </a:moveTo>
                <a:lnTo>
                  <a:pt x="2" y="3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D3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Rectangle 575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A3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 userDrawn="1"/>
        </p:nvGraphicFramePr>
        <p:xfrm>
          <a:off x="0" y="762000"/>
          <a:ext cx="9144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CorelDRAW" r:id="rId3" imgW="15649575" imgH="2228850" progId="CorelDRAW.Graphic.13">
                  <p:embed/>
                </p:oleObj>
              </mc:Choice>
              <mc:Fallback>
                <p:oleObj name="CorelDRAW" r:id="rId3" imgW="15649575" imgH="222885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9144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74"/>
          <p:cNvGraphicFramePr>
            <a:graphicFrameLocks noChangeAspect="1"/>
          </p:cNvGraphicFramePr>
          <p:nvPr userDrawn="1"/>
        </p:nvGraphicFramePr>
        <p:xfrm>
          <a:off x="0" y="6477000"/>
          <a:ext cx="914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CorelDRAW" r:id="rId5" imgW="15649575" imgH="2228850" progId="CorelDRAW.Graphic.13">
                  <p:embed/>
                </p:oleObj>
              </mc:Choice>
              <mc:Fallback>
                <p:oleObj name="CorelDRAW" r:id="rId5" imgW="15649575" imgH="222885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77000"/>
                        <a:ext cx="914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/>
          <p:cNvGraphicFramePr>
            <a:graphicFrameLocks noChangeAspect="1"/>
          </p:cNvGraphicFramePr>
          <p:nvPr userDrawn="1"/>
        </p:nvGraphicFramePr>
        <p:xfrm>
          <a:off x="109538" y="6578600"/>
          <a:ext cx="8915400" cy="16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CorelDRAW" r:id="rId7" imgW="31175325" imgH="552450" progId="CorelDRAW.Graphic.13">
                  <p:embed/>
                </p:oleObj>
              </mc:Choice>
              <mc:Fallback>
                <p:oleObj name="CorelDRAW" r:id="rId7" imgW="31175325" imgH="55245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6578600"/>
                        <a:ext cx="8915400" cy="16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80" descr="logo-zestaw-color-PL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5563"/>
            <a:ext cx="79184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609600" y="895350"/>
            <a:ext cx="8077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pl-PL" sz="1600" b="1">
                <a:solidFill>
                  <a:schemeClr val="bg1"/>
                </a:solidFill>
                <a:latin typeface="Arial" charset="0"/>
              </a:rPr>
              <a:t>IV KONFERENCJA CZT AERONET DOLINA LOTNICZA</a:t>
            </a:r>
          </a:p>
          <a:p>
            <a:pPr algn="ctr"/>
            <a:r>
              <a:rPr lang="pl-PL" sz="1600" b="1">
                <a:solidFill>
                  <a:schemeClr val="bg1"/>
                </a:solidFill>
                <a:latin typeface="Arial" charset="0"/>
              </a:rPr>
              <a:t>i PANELE EKSPERTÓW PROJEKTU   25 – 26 Czerwca  2012 r.</a:t>
            </a:r>
          </a:p>
          <a:p>
            <a:pPr algn="ctr"/>
            <a:r>
              <a:rPr lang="pl-PL" sz="1600" b="1">
                <a:solidFill>
                  <a:schemeClr val="bg1"/>
                </a:solidFill>
                <a:latin typeface="Arial" charset="0"/>
              </a:rPr>
              <a:t>„Nowoczesne technologie materiałowe stosowane w przemyśle lotniczym”</a:t>
            </a:r>
            <a:endParaRPr lang="pl-PL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 userDrawn="1"/>
        </p:nvSpPr>
        <p:spPr bwMode="auto">
          <a:xfrm>
            <a:off x="3352800" y="60960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pl-PL" sz="1400" b="1" dirty="0" smtClean="0">
                <a:solidFill>
                  <a:srgbClr val="CC3300"/>
                </a:solidFill>
                <a:latin typeface="Arial" pitchFamily="34" charset="0"/>
              </a:rPr>
              <a:t>I </a:t>
            </a:r>
            <a:r>
              <a:rPr lang="pl-PL" sz="1400" b="1" dirty="0" err="1" smtClean="0">
                <a:solidFill>
                  <a:srgbClr val="CC3300"/>
                </a:solidFill>
                <a:latin typeface="Arial" pitchFamily="34" charset="0"/>
              </a:rPr>
              <a:t>i</a:t>
            </a:r>
            <a:r>
              <a:rPr lang="pl-PL" sz="1400" b="1" dirty="0" smtClean="0">
                <a:solidFill>
                  <a:srgbClr val="CC3300"/>
                </a:solidFill>
                <a:latin typeface="Arial" pitchFamily="34" charset="0"/>
              </a:rPr>
              <a:t> II kwartał 2012</a:t>
            </a:r>
          </a:p>
        </p:txBody>
      </p:sp>
    </p:spTree>
    <p:extLst>
      <p:ext uri="{BB962C8B-B14F-4D97-AF65-F5344CB8AC3E}">
        <p14:creationId xmlns:p14="http://schemas.microsoft.com/office/powerpoint/2010/main" val="86692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2568A-0DA2-4CB4-8051-CC9D747C55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80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8488" y="50800"/>
            <a:ext cx="2085975" cy="6197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50800"/>
            <a:ext cx="6110288" cy="6197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5704-B835-4A5B-B581-0FEEFEBA21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21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E4E5B-838D-476A-AA28-3555B7503C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63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6C22-93A8-411E-91FF-9C62A50899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00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B433E-41B2-4695-B43C-87A239313D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30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503BE-DAA6-489E-A2D1-9A83E77F4C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344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D904-A39D-4A97-A534-F5DF4DA7A7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34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F41FE-47AB-47BE-90D5-0432E570A7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80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D8E2-C3B5-4F27-A97E-A9A5C0EB3D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49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F44CF-1966-46C1-98CF-6CABCAA72D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0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93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A3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16400" y="50800"/>
            <a:ext cx="48180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9A15C5-C046-489A-AC12-F2E277AD69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2" name="Picture 1095" descr="logo-zestaw-color-PL-reszt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8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4"/>
          <p:cNvSpPr>
            <a:spLocks noChangeArrowheads="1"/>
          </p:cNvSpPr>
          <p:nvPr userDrawn="1"/>
        </p:nvSpPr>
        <p:spPr bwMode="auto">
          <a:xfrm>
            <a:off x="1060450" y="6510338"/>
            <a:ext cx="695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l-PL" sz="900">
                <a:solidFill>
                  <a:srgbClr val="006699"/>
                </a:solidFill>
              </a:rPr>
              <a:t>Politechnika Warszawska, Wydział Inżynierii Produkcji, Instytut Technik Wytwarzania</a:t>
            </a:r>
            <a:endParaRPr lang="en-US" sz="900">
              <a:solidFill>
                <a:srgbClr val="006699"/>
              </a:solidFill>
            </a:endParaRPr>
          </a:p>
          <a:p>
            <a:pPr algn="ctr"/>
            <a:r>
              <a:rPr lang="en-US" sz="1000">
                <a:solidFill>
                  <a:srgbClr val="006699"/>
                </a:solidFill>
              </a:rPr>
              <a:t>Zak</a:t>
            </a:r>
            <a:r>
              <a:rPr lang="pl-PL" sz="1000">
                <a:solidFill>
                  <a:srgbClr val="006699"/>
                </a:solidFill>
              </a:rPr>
              <a:t>ład Automatyzacji, Obrabiarek i Obróbki Skrawaniem</a:t>
            </a:r>
          </a:p>
        </p:txBody>
      </p:sp>
      <p:pic>
        <p:nvPicPr>
          <p:cNvPr id="1032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6467475"/>
            <a:ext cx="774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0"/>
            <a:ext cx="3905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8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8.jpe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9"/>
          <p:cNvSpPr txBox="1">
            <a:spLocks noChangeArrowheads="1"/>
          </p:cNvSpPr>
          <p:nvPr/>
        </p:nvSpPr>
        <p:spPr bwMode="auto">
          <a:xfrm>
            <a:off x="2195513" y="4468813"/>
            <a:ext cx="542607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5000"/>
              </a:spcBef>
            </a:pPr>
            <a:r>
              <a:rPr lang="pl-PL" sz="2000">
                <a:solidFill>
                  <a:srgbClr val="003366"/>
                </a:solidFill>
                <a:latin typeface="Tahoma" pitchFamily="34" charset="0"/>
              </a:rPr>
              <a:t>Partnerzy: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FontTx/>
              <a:buChar char="•"/>
            </a:pPr>
            <a:r>
              <a:rPr lang="pl-PL" sz="2000">
                <a:solidFill>
                  <a:srgbClr val="003366"/>
                </a:solidFill>
                <a:latin typeface="Tahoma" pitchFamily="34" charset="0"/>
              </a:rPr>
              <a:t>Politechnika Warszawska</a:t>
            </a:r>
          </a:p>
          <a:p>
            <a:pPr eaLnBrk="1" hangingPunct="1">
              <a:lnSpc>
                <a:spcPct val="115000"/>
              </a:lnSpc>
              <a:spcBef>
                <a:spcPct val="125000"/>
              </a:spcBef>
              <a:buFontTx/>
              <a:buChar char="•"/>
            </a:pPr>
            <a:r>
              <a:rPr lang="pl-PL" sz="2000">
                <a:solidFill>
                  <a:srgbClr val="003366"/>
                </a:solidFill>
                <a:latin typeface="Tahoma" pitchFamily="34" charset="0"/>
              </a:rPr>
              <a:t>Politechnika Rzeszowska  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905000"/>
            <a:ext cx="7772400" cy="1447800"/>
          </a:xfrm>
          <a:noFill/>
        </p:spPr>
        <p:txBody>
          <a:bodyPr/>
          <a:lstStyle/>
          <a:p>
            <a:pPr eaLnBrk="1" hangingPunct="1"/>
            <a:r>
              <a:rPr lang="pl-PL" b="0" smtClean="0"/>
              <a:t>ZB 2 </a:t>
            </a:r>
            <a:br>
              <a:rPr lang="pl-PL" b="0" smtClean="0"/>
            </a:br>
            <a:r>
              <a:rPr lang="pl-PL" b="0" smtClean="0"/>
              <a:t> </a:t>
            </a:r>
            <a:r>
              <a:rPr lang="pl-PL" smtClean="0">
                <a:solidFill>
                  <a:schemeClr val="tx1"/>
                </a:solidFill>
              </a:rPr>
              <a:t>Modelowanie, konstruowanie i kontrolowanie procesu HSM z uwzględnieniem skonfigurowanego układu maszyna-przyrząd-detal</a:t>
            </a:r>
            <a:r>
              <a:rPr lang="pl-PL" smtClean="0">
                <a:solidFill>
                  <a:srgbClr val="336699"/>
                </a:solidFill>
              </a:rPr>
              <a:t/>
            </a:r>
            <a:br>
              <a:rPr lang="pl-PL" smtClean="0">
                <a:solidFill>
                  <a:srgbClr val="336699"/>
                </a:solidFill>
              </a:rPr>
            </a:br>
            <a:endParaRPr lang="pl-PL" smtClean="0">
              <a:solidFill>
                <a:srgbClr val="336699"/>
              </a:solidFill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284538"/>
            <a:ext cx="6400800" cy="5588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pl-PL" sz="1600" b="1" smtClean="0">
                <a:solidFill>
                  <a:srgbClr val="000099"/>
                </a:solidFill>
              </a:rPr>
              <a:t>Lider merytoryczny</a:t>
            </a:r>
            <a:endParaRPr lang="pl-PL" sz="1600" b="1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pl-PL" sz="1600" b="1" smtClean="0"/>
              <a:t>prof. dr hab. inż. Krzysztof Jemielniak</a:t>
            </a:r>
          </a:p>
        </p:txBody>
      </p:sp>
      <p:pic>
        <p:nvPicPr>
          <p:cNvPr id="3077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5373688"/>
            <a:ext cx="3524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4754563"/>
            <a:ext cx="5270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851322"/>
            <a:ext cx="7948613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pPr eaLnBrk="1" hangingPunct="1"/>
            <a:r>
              <a:rPr lang="pl-PL" dirty="0" smtClean="0"/>
              <a:t>Główne wyniki zrealizowanych prac badawczych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pl-PL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22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49275" y="926014"/>
            <a:ext cx="7680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rgbClr val="000000"/>
                </a:solidFill>
                <a:latin typeface="Arial"/>
              </a:rPr>
              <a:t>Opracowanie metodyki i </a:t>
            </a:r>
            <a:r>
              <a:rPr lang="pl-PL" sz="2000" dirty="0" smtClean="0">
                <a:solidFill>
                  <a:srgbClr val="000000"/>
                </a:solidFill>
                <a:latin typeface="Arial"/>
              </a:rPr>
              <a:t>procedur poprawiania</a:t>
            </a:r>
            <a:endParaRPr lang="pl-PL" sz="2000" dirty="0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pl-PL" sz="2000" dirty="0">
                <a:solidFill>
                  <a:srgbClr val="000000"/>
                </a:solidFill>
                <a:latin typeface="Arial"/>
              </a:rPr>
              <a:t>dokładności wykonania PO w zależności od dynamiki procesu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30287" y="4653136"/>
            <a:ext cx="855345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WYNIKI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Określono miejsca, zakres i możliwości wprowadzenia modyfikacji podczas przygotowywania programu NC 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W celu sprawdzenia poprawności przyjętych założeń zaplanowano: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modyfikacje pliku CAD o wartości zmierzonej niedokładności odwzorowania drogi narzędzia przy różnych prędkościach posuwu, w kierunku przeciwnym do błędu;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Jeżeli wartości korekcji będę poprawne zespół przystąpi do opracowania procedur modyfikacji plików postprocesorów</a:t>
            </a:r>
            <a:r>
              <a:rPr lang="pl-P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pl-P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395536" y="472728"/>
            <a:ext cx="8049964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3538" indent="-363538" eaLnBrk="1" hangingPunct="1">
              <a:lnSpc>
                <a:spcPct val="150000"/>
              </a:lnSpc>
            </a:pPr>
            <a:r>
              <a:rPr lang="pl-PL" sz="1600" b="1" dirty="0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2.2 Nadzorowanie stanu obrabiarek do HSM</a:t>
            </a:r>
            <a:endParaRPr lang="pl-PL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pPr eaLnBrk="1" hangingPunct="1"/>
            <a:r>
              <a:rPr lang="pl-PL" dirty="0" smtClean="0"/>
              <a:t>Główne wyniki zrealizowanych prac badawczych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1763687" y="990600"/>
            <a:ext cx="64087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Opracowanie systemów akwizycji danych dla układu diagnostyki narzędzia i procesu skrawania</a:t>
            </a:r>
          </a:p>
        </p:txBody>
      </p:sp>
      <p:sp>
        <p:nvSpPr>
          <p:cNvPr id="8196" name="Rectangle 10"/>
          <p:cNvSpPr txBox="1">
            <a:spLocks noChangeArrowheads="1"/>
          </p:cNvSpPr>
          <p:nvPr/>
        </p:nvSpPr>
        <p:spPr bwMode="auto">
          <a:xfrm>
            <a:off x="251520" y="616744"/>
            <a:ext cx="892911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l-PL" sz="1600" b="1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2.3 Układy diagnostyki stanu narzędzia i procesu skrawania dla przemysłu lotniczego </a:t>
            </a:r>
          </a:p>
        </p:txBody>
      </p:sp>
      <p:pic>
        <p:nvPicPr>
          <p:cNvPr id="822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323528" y="1700808"/>
            <a:ext cx="882047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3575"/>
                </a:solidFill>
                <a:latin typeface="+mn-lt"/>
                <a:ea typeface="+mn-ea"/>
                <a:cs typeface="+mn-cs"/>
              </a:defRPr>
            </a:lvl1pPr>
            <a:lvl2pPr marL="5080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3575"/>
                </a:solidFill>
                <a:latin typeface="+mn-lt"/>
              </a:defRPr>
            </a:lvl2pPr>
            <a:lvl3pPr marL="85725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3575"/>
                </a:solidFill>
                <a:latin typeface="+mn-lt"/>
              </a:defRPr>
            </a:lvl3pPr>
            <a:lvl4pPr marL="120650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3575"/>
                </a:solidFill>
                <a:latin typeface="+mn-lt"/>
              </a:defRPr>
            </a:lvl4pPr>
            <a:lvl5pPr marL="14827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3575"/>
                </a:solidFill>
                <a:latin typeface="+mn-lt"/>
              </a:defRPr>
            </a:lvl5pPr>
            <a:lvl6pPr marL="1939925" indent="-1619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3575"/>
                </a:solidFill>
                <a:latin typeface="+mn-lt"/>
              </a:defRPr>
            </a:lvl6pPr>
            <a:lvl7pPr marL="2397125" indent="-1619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3575"/>
                </a:solidFill>
                <a:latin typeface="+mn-lt"/>
              </a:defRPr>
            </a:lvl7pPr>
            <a:lvl8pPr marL="2854325" indent="-1619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3575"/>
                </a:solidFill>
                <a:latin typeface="+mn-lt"/>
              </a:defRPr>
            </a:lvl8pPr>
            <a:lvl9pPr marL="3311525" indent="-1619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3575"/>
                </a:solidFill>
                <a:latin typeface="+mn-lt"/>
              </a:defRPr>
            </a:lvl9pPr>
          </a:lstStyle>
          <a:p>
            <a:pPr marL="1588" indent="-1588" eaLnBrk="1" hangingPunct="1">
              <a:buFontTx/>
              <a:buNone/>
              <a:tabLst>
                <a:tab pos="622300" algn="l"/>
              </a:tabLst>
            </a:pPr>
            <a:r>
              <a:rPr lang="pl-PL" sz="1400" b="1" dirty="0" smtClean="0">
                <a:solidFill>
                  <a:schemeClr val="tx1"/>
                </a:solidFill>
                <a:effectLst/>
              </a:rPr>
              <a:t>Założenia specyfikacji technicznej układu diagnostyki:</a:t>
            </a:r>
          </a:p>
          <a:p>
            <a:pPr marL="266700" indent="-265113" eaLnBrk="1" hangingPunct="1">
              <a:buFont typeface="+mj-lt"/>
              <a:buAutoNum type="arabicPeriod"/>
              <a:tabLst>
                <a:tab pos="622300" algn="l"/>
              </a:tabLst>
            </a:pPr>
            <a:r>
              <a:rPr lang="pl-PL" sz="1200" dirty="0" smtClean="0">
                <a:solidFill>
                  <a:schemeClr val="tx1"/>
                </a:solidFill>
                <a:effectLst/>
              </a:rPr>
              <a:t>Akwizycja sygnałów analogowych z czujników:</a:t>
            </a:r>
          </a:p>
          <a:p>
            <a:pPr marL="792163" lvl="1" indent="-457200" eaLnBrk="1" hangingPunct="1">
              <a:tabLst>
                <a:tab pos="622300" algn="l"/>
              </a:tabLst>
            </a:pPr>
            <a:r>
              <a:rPr lang="pl-PL" sz="1200" dirty="0" smtClean="0">
                <a:solidFill>
                  <a:schemeClr val="tx1"/>
                </a:solidFill>
                <a:effectLst/>
              </a:rPr>
              <a:t>obsługa najmniej 7 kanałów analogowych (20kS/s/</a:t>
            </a:r>
            <a:r>
              <a:rPr lang="pl-PL" sz="1200" dirty="0" err="1" smtClean="0">
                <a:solidFill>
                  <a:schemeClr val="tx1"/>
                </a:solidFill>
                <a:effectLst/>
              </a:rPr>
              <a:t>ch</a:t>
            </a:r>
            <a:r>
              <a:rPr lang="pl-PL" sz="12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 marL="792163" lvl="1" indent="-457200" eaLnBrk="1" hangingPunct="1">
              <a:tabLst>
                <a:tab pos="622300" algn="l"/>
              </a:tabLst>
            </a:pPr>
            <a:r>
              <a:rPr lang="pl-PL" sz="1200" dirty="0" smtClean="0">
                <a:solidFill>
                  <a:schemeClr val="tx1"/>
                </a:solidFill>
                <a:effectLst/>
              </a:rPr>
              <a:t>wykrycie skrawania</a:t>
            </a:r>
          </a:p>
          <a:p>
            <a:pPr marL="266700" indent="-265113" eaLnBrk="1" hangingPunct="1">
              <a:buFont typeface="+mj-lt"/>
              <a:buAutoNum type="arabicPeriod"/>
              <a:tabLst>
                <a:tab pos="622300" algn="l"/>
              </a:tabLst>
            </a:pPr>
            <a:r>
              <a:rPr lang="pl-PL" sz="1200" dirty="0" smtClean="0">
                <a:solidFill>
                  <a:schemeClr val="tx1"/>
                </a:solidFill>
                <a:effectLst/>
              </a:rPr>
              <a:t>Akwizycja sygnałów cyfrowych z układu </a:t>
            </a:r>
            <a:r>
              <a:rPr lang="pl-PL" sz="1200" dirty="0">
                <a:solidFill>
                  <a:schemeClr val="tx1"/>
                </a:solidFill>
                <a:effectLst/>
              </a:rPr>
              <a:t>sterowania </a:t>
            </a:r>
            <a:r>
              <a:rPr lang="pl-PL" sz="1200" dirty="0" smtClean="0">
                <a:solidFill>
                  <a:schemeClr val="tx1"/>
                </a:solidFill>
                <a:effectLst/>
              </a:rPr>
              <a:t>obrabiarki</a:t>
            </a:r>
          </a:p>
          <a:p>
            <a:pPr marL="792163" lvl="1" indent="-457200" eaLnBrk="1" hangingPunct="1">
              <a:tabLst>
                <a:tab pos="622300" algn="l"/>
              </a:tabLst>
            </a:pPr>
            <a:r>
              <a:rPr lang="pl-PL" sz="1200" dirty="0" smtClean="0">
                <a:solidFill>
                  <a:schemeClr val="tx1"/>
                </a:solidFill>
                <a:effectLst/>
              </a:rPr>
              <a:t>identyfikacja nr aktualnie pracującego narzędzia</a:t>
            </a:r>
          </a:p>
          <a:p>
            <a:pPr marL="792163" lvl="1" indent="-457200" eaLnBrk="1" hangingPunct="1">
              <a:tabLst>
                <a:tab pos="622300" algn="l"/>
              </a:tabLst>
            </a:pPr>
            <a:r>
              <a:rPr lang="pl-PL" sz="1200" dirty="0" smtClean="0">
                <a:solidFill>
                  <a:schemeClr val="tx1"/>
                </a:solidFill>
                <a:effectLst/>
              </a:rPr>
              <a:t>wykrycie startu posuwu roboczego</a:t>
            </a:r>
          </a:p>
          <a:p>
            <a:pPr marL="266700" indent="-265113" eaLnBrk="1" hangingPunct="1">
              <a:buFont typeface="+mj-lt"/>
              <a:buAutoNum type="arabicPeriod"/>
              <a:tabLst>
                <a:tab pos="622300" algn="l"/>
              </a:tabLst>
            </a:pPr>
            <a:r>
              <a:rPr lang="pl-PL" sz="1200" dirty="0" smtClean="0">
                <a:solidFill>
                  <a:schemeClr val="tx1"/>
                </a:solidFill>
                <a:effectLst/>
              </a:rPr>
              <a:t>Wysyłanie sygnałów alarmowych do </a:t>
            </a:r>
            <a:r>
              <a:rPr lang="pl-PL" sz="1200" dirty="0">
                <a:solidFill>
                  <a:schemeClr val="tx1"/>
                </a:solidFill>
                <a:effectLst/>
              </a:rPr>
              <a:t>układu sterowania </a:t>
            </a:r>
            <a:r>
              <a:rPr lang="pl-PL" sz="1200" dirty="0" smtClean="0">
                <a:solidFill>
                  <a:schemeClr val="tx1"/>
                </a:solidFill>
                <a:effectLst/>
              </a:rPr>
              <a:t>obrabiarki w jak najkrótszym czasie</a:t>
            </a:r>
          </a:p>
          <a:p>
            <a:pPr marL="792163" lvl="1" indent="-457200" eaLnBrk="1" hangingPunct="1">
              <a:tabLst>
                <a:tab pos="622300" algn="l"/>
              </a:tabLst>
            </a:pPr>
            <a:r>
              <a:rPr lang="pl-PL" sz="1200" dirty="0" smtClean="0">
                <a:solidFill>
                  <a:schemeClr val="tx1"/>
                </a:solidFill>
                <a:effectLst/>
              </a:rPr>
              <a:t>wysłanie alarmu KSO</a:t>
            </a:r>
          </a:p>
          <a:p>
            <a:pPr marL="792163" lvl="1" indent="-457200" eaLnBrk="1" hangingPunct="1">
              <a:lnSpc>
                <a:spcPct val="150000"/>
              </a:lnSpc>
              <a:tabLst>
                <a:tab pos="622300" algn="l"/>
              </a:tabLst>
            </a:pPr>
            <a:r>
              <a:rPr lang="pl-PL" sz="1200" dirty="0" smtClean="0">
                <a:solidFill>
                  <a:schemeClr val="tx1"/>
                </a:solidFill>
                <a:effectLst/>
              </a:rPr>
              <a:t>stop awaryjny obrabiarki</a:t>
            </a:r>
          </a:p>
          <a:p>
            <a:pPr marL="1588" indent="533400" algn="ctr" eaLnBrk="1" hangingPunct="1">
              <a:buFontTx/>
              <a:buNone/>
              <a:tabLst>
                <a:tab pos="622300" algn="l"/>
              </a:tabLst>
            </a:pPr>
            <a:r>
              <a:rPr lang="pl-PL" sz="1400" b="1" dirty="0" smtClean="0">
                <a:solidFill>
                  <a:schemeClr val="tx1"/>
                </a:solidFill>
              </a:rPr>
              <a:t>Analiza  przydatności wybranych </a:t>
            </a:r>
            <a:r>
              <a:rPr lang="pl-PL" sz="1400" b="1" dirty="0">
                <a:solidFill>
                  <a:schemeClr val="tx1"/>
                </a:solidFill>
              </a:rPr>
              <a:t>systemów </a:t>
            </a:r>
            <a:r>
              <a:rPr lang="pl-PL" sz="1400" b="1" dirty="0" smtClean="0">
                <a:solidFill>
                  <a:schemeClr val="tx1"/>
                </a:solidFill>
              </a:rPr>
              <a:t>do </a:t>
            </a:r>
            <a:r>
              <a:rPr lang="pl-PL" sz="1400" b="1" dirty="0">
                <a:solidFill>
                  <a:schemeClr val="tx1"/>
                </a:solidFill>
              </a:rPr>
              <a:t>realizacji układu </a:t>
            </a:r>
            <a:r>
              <a:rPr lang="pl-PL" sz="1400" b="1" dirty="0" smtClean="0">
                <a:solidFill>
                  <a:schemeClr val="tx1"/>
                </a:solidFill>
              </a:rPr>
              <a:t>diagnostyki</a:t>
            </a:r>
            <a:endParaRPr lang="pl-PL" sz="1400" b="1" dirty="0">
              <a:solidFill>
                <a:schemeClr val="tx1"/>
              </a:solidFill>
            </a:endParaRPr>
          </a:p>
        </p:txBody>
      </p:sp>
      <p:pic>
        <p:nvPicPr>
          <p:cNvPr id="41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80" y="4365104"/>
            <a:ext cx="2085190" cy="14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rostokąt 41"/>
          <p:cNvSpPr/>
          <p:nvPr/>
        </p:nvSpPr>
        <p:spPr>
          <a:xfrm>
            <a:off x="450020" y="580526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>
              <a:tabLst>
                <a:tab pos="622300" algn="l"/>
              </a:tabLst>
            </a:pP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Komputer PC z procesorem Pentium 4 2,6GHz, 1GB RAM z systemem operacyjnym NI LabVIEW Real-Time </a:t>
            </a:r>
          </a:p>
        </p:txBody>
      </p:sp>
      <p:pic>
        <p:nvPicPr>
          <p:cNvPr id="43" name="Obraz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72" y="4293096"/>
            <a:ext cx="1677071" cy="14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Prostokąt 43"/>
          <p:cNvSpPr/>
          <p:nvPr/>
        </p:nvSpPr>
        <p:spPr>
          <a:xfrm>
            <a:off x="3491880" y="5805265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 algn="ctr">
              <a:tabLst>
                <a:tab pos="622300" algn="l"/>
              </a:tabLst>
            </a:pPr>
            <a:r>
              <a:rPr lang="pl-PL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Laptop z </a:t>
            </a: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procesorem Pentium </a:t>
            </a:r>
            <a:r>
              <a:rPr lang="pl-PL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Core</a:t>
            </a: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i3, 4GB RAM z systemem operacyjnym Windows 7 – 32bit </a:t>
            </a:r>
          </a:p>
        </p:txBody>
      </p:sp>
      <p:pic>
        <p:nvPicPr>
          <p:cNvPr id="45" name="Picture 2" descr="NI PCIe-7852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r="18494" b="4037"/>
          <a:stretch/>
        </p:blipFill>
        <p:spPr bwMode="auto">
          <a:xfrm>
            <a:off x="6644135" y="4365104"/>
            <a:ext cx="152826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Prostokąt 45"/>
          <p:cNvSpPr/>
          <p:nvPr/>
        </p:nvSpPr>
        <p:spPr>
          <a:xfrm>
            <a:off x="6372200" y="5805264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algn="r">
              <a:tabLst>
                <a:tab pos="622300" algn="l"/>
              </a:tabLst>
            </a:pP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Wielofunkcyjna karta </a:t>
            </a:r>
            <a:r>
              <a:rPr lang="pl-PL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FPGA:</a:t>
            </a:r>
          </a:p>
          <a:p>
            <a:pPr marL="1588" indent="-1588" algn="r">
              <a:tabLst>
                <a:tab pos="622300" algn="l"/>
              </a:tabLst>
            </a:pPr>
            <a:r>
              <a:rPr lang="pl-PL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 </a:t>
            </a: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PCIe-7852R </a:t>
            </a:r>
          </a:p>
          <a:p>
            <a:pPr marL="1588" indent="-1588" algn="r">
              <a:tabLst>
                <a:tab pos="622300" algn="l"/>
              </a:tabLst>
            </a:pP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z procesorem Virtex-5 </a:t>
            </a:r>
            <a:r>
              <a:rPr lang="pl-PL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LX50</a:t>
            </a:r>
            <a:endParaRPr lang="pl-PL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pPr eaLnBrk="1" hangingPunct="1"/>
            <a:r>
              <a:rPr lang="pl-PL" dirty="0" smtClean="0"/>
              <a:t>Główne wyniki zrealizowanych prac badawczych</a:t>
            </a:r>
          </a:p>
        </p:txBody>
      </p:sp>
      <p:pic>
        <p:nvPicPr>
          <p:cNvPr id="822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592021" y="1631455"/>
            <a:ext cx="5625616" cy="2373609"/>
            <a:chOff x="1040860" y="1930427"/>
            <a:chExt cx="6917217" cy="3151244"/>
          </a:xfrm>
        </p:grpSpPr>
        <p:sp>
          <p:nvSpPr>
            <p:cNvPr id="12" name="Elipsa 11"/>
            <p:cNvSpPr/>
            <p:nvPr/>
          </p:nvSpPr>
          <p:spPr>
            <a:xfrm>
              <a:off x="2701692" y="1930427"/>
              <a:ext cx="1200079" cy="38989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200" b="1" dirty="0" smtClean="0">
                  <a:effectLst/>
                </a:rPr>
                <a:t>START</a:t>
              </a:r>
              <a:endParaRPr lang="pl-PL" b="1" dirty="0">
                <a:effectLst/>
              </a:endParaRP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2533888" y="2579746"/>
              <a:ext cx="1535686" cy="454880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900" b="1" dirty="0" smtClean="0">
                  <a:effectLst/>
                </a:rPr>
                <a:t>AKWIZYCJA</a:t>
              </a:r>
              <a:endParaRPr lang="pl-PL" sz="900" b="1" dirty="0">
                <a:effectLst/>
              </a:endParaRPr>
            </a:p>
          </p:txBody>
        </p:sp>
        <p:cxnSp>
          <p:nvCxnSpPr>
            <p:cNvPr id="14" name="Łącznik prosty ze strzałką 13"/>
            <p:cNvCxnSpPr>
              <a:stCxn id="12" idx="4"/>
              <a:endCxn id="13" idx="0"/>
            </p:cNvCxnSpPr>
            <p:nvPr/>
          </p:nvCxnSpPr>
          <p:spPr>
            <a:xfrm>
              <a:off x="3301732" y="2320324"/>
              <a:ext cx="0" cy="25942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Łącznik prosty ze strzałką 14"/>
            <p:cNvCxnSpPr/>
            <p:nvPr/>
          </p:nvCxnSpPr>
          <p:spPr>
            <a:xfrm>
              <a:off x="6702971" y="2449780"/>
              <a:ext cx="0" cy="98211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Łącznik prostoliniowy 15"/>
            <p:cNvCxnSpPr/>
            <p:nvPr/>
          </p:nvCxnSpPr>
          <p:spPr bwMode="auto">
            <a:xfrm>
              <a:off x="6556414" y="2449780"/>
              <a:ext cx="914400" cy="91440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Łącznik prostoliniowy 16"/>
            <p:cNvCxnSpPr/>
            <p:nvPr/>
          </p:nvCxnSpPr>
          <p:spPr bwMode="auto">
            <a:xfrm flipH="1">
              <a:off x="3301731" y="2449780"/>
              <a:ext cx="340124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Strzałka zakrzywiona w dół 17"/>
            <p:cNvSpPr/>
            <p:nvPr/>
          </p:nvSpPr>
          <p:spPr bwMode="auto">
            <a:xfrm>
              <a:off x="4474030" y="2638870"/>
              <a:ext cx="2082384" cy="791511"/>
            </a:xfrm>
            <a:prstGeom prst="curved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9" name="Grupa 18"/>
            <p:cNvGrpSpPr/>
            <p:nvPr/>
          </p:nvGrpSpPr>
          <p:grpSpPr>
            <a:xfrm>
              <a:off x="1040860" y="3034626"/>
              <a:ext cx="4124527" cy="1401183"/>
              <a:chOff x="1040860" y="3034626"/>
              <a:chExt cx="4124527" cy="1401183"/>
            </a:xfrm>
          </p:grpSpPr>
          <p:sp>
            <p:nvSpPr>
              <p:cNvPr id="28" name="Prostokąt zaokrąglony 27"/>
              <p:cNvSpPr/>
              <p:nvPr/>
            </p:nvSpPr>
            <p:spPr>
              <a:xfrm>
                <a:off x="1424935" y="3424523"/>
                <a:ext cx="1535686" cy="454880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l-PL" sz="900" b="1" dirty="0" smtClean="0">
                    <a:effectLst/>
                  </a:rPr>
                  <a:t>KSO</a:t>
                </a:r>
                <a:endParaRPr lang="pl-PL" sz="900" b="1" dirty="0">
                  <a:effectLst/>
                </a:endParaRPr>
              </a:p>
            </p:txBody>
          </p:sp>
          <p:cxnSp>
            <p:nvCxnSpPr>
              <p:cNvPr id="29" name="Łącznik prosty ze strzałką 28"/>
              <p:cNvCxnSpPr>
                <a:stCxn id="13" idx="2"/>
                <a:endCxn id="28" idx="0"/>
              </p:cNvCxnSpPr>
              <p:nvPr/>
            </p:nvCxnSpPr>
            <p:spPr>
              <a:xfrm flipH="1">
                <a:off x="2192778" y="3034626"/>
                <a:ext cx="1108953" cy="38989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0" name="Łącznik prosty ze strzałką 29"/>
              <p:cNvCxnSpPr>
                <a:stCxn id="13" idx="2"/>
                <a:endCxn id="33" idx="0"/>
              </p:cNvCxnSpPr>
              <p:nvPr/>
            </p:nvCxnSpPr>
            <p:spPr>
              <a:xfrm>
                <a:off x="3301731" y="3034626"/>
                <a:ext cx="873127" cy="39726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1" name="Prostokąt 30"/>
              <p:cNvSpPr/>
              <p:nvPr/>
            </p:nvSpPr>
            <p:spPr bwMode="auto">
              <a:xfrm>
                <a:off x="1040860" y="3229574"/>
                <a:ext cx="4124527" cy="1206235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2" name="pole tekstowe 31"/>
              <p:cNvSpPr txBox="1"/>
              <p:nvPr/>
            </p:nvSpPr>
            <p:spPr>
              <a:xfrm>
                <a:off x="2081342" y="3938007"/>
                <a:ext cx="2209259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000" b="1" dirty="0" smtClean="0">
                    <a:solidFill>
                      <a:srgbClr val="FF0000"/>
                    </a:solidFill>
                    <a:effectLst/>
                    <a:latin typeface="+mj-lt"/>
                  </a:rPr>
                  <a:t>Obróbka danych</a:t>
                </a:r>
                <a:endParaRPr lang="pl-PL" sz="2000" b="1" dirty="0">
                  <a:solidFill>
                    <a:srgbClr val="FF0000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3" name="Prostokąt zaokrąglony 32"/>
              <p:cNvSpPr/>
              <p:nvPr/>
            </p:nvSpPr>
            <p:spPr>
              <a:xfrm>
                <a:off x="3407015" y="3431891"/>
                <a:ext cx="1535686" cy="4548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/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l-PL" sz="900" b="1" dirty="0" smtClean="0">
                    <a:effectLst/>
                  </a:rPr>
                  <a:t>SEGMENTACJA</a:t>
                </a:r>
                <a:endParaRPr lang="pl-PL" sz="900" b="1" dirty="0">
                  <a:effectLst/>
                </a:endParaRPr>
              </a:p>
            </p:txBody>
          </p:sp>
        </p:grpSp>
        <p:grpSp>
          <p:nvGrpSpPr>
            <p:cNvPr id="20" name="Grupa 19"/>
            <p:cNvGrpSpPr/>
            <p:nvPr/>
          </p:nvGrpSpPr>
          <p:grpSpPr>
            <a:xfrm>
              <a:off x="2747155" y="3229574"/>
              <a:ext cx="5210922" cy="1852097"/>
              <a:chOff x="2747155" y="3229574"/>
              <a:chExt cx="5210922" cy="1852097"/>
            </a:xfrm>
          </p:grpSpPr>
          <p:sp>
            <p:nvSpPr>
              <p:cNvPr id="21" name="Elipsa 20"/>
              <p:cNvSpPr/>
              <p:nvPr/>
            </p:nvSpPr>
            <p:spPr>
              <a:xfrm>
                <a:off x="2747155" y="4702800"/>
                <a:ext cx="1066075" cy="378871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l-PL" sz="1200" b="1" dirty="0" smtClean="0">
                    <a:effectLst/>
                  </a:rPr>
                  <a:t>STOP</a:t>
                </a:r>
                <a:endParaRPr lang="pl-PL" sz="2000" b="1" dirty="0">
                  <a:effectLst/>
                </a:endParaRPr>
              </a:p>
            </p:txBody>
          </p:sp>
          <p:sp>
            <p:nvSpPr>
              <p:cNvPr id="22" name="Prostokąt 21"/>
              <p:cNvSpPr/>
              <p:nvPr/>
            </p:nvSpPr>
            <p:spPr bwMode="auto">
              <a:xfrm>
                <a:off x="5447488" y="3229574"/>
                <a:ext cx="2510589" cy="1206234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5491911" y="3920292"/>
                <a:ext cx="2466166" cy="490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dirty="0" smtClean="0">
                    <a:solidFill>
                      <a:srgbClr val="FF0000"/>
                    </a:solidFill>
                    <a:effectLst/>
                    <a:latin typeface="+mj-lt"/>
                  </a:rPr>
                  <a:t>Obróbka danych</a:t>
                </a:r>
                <a:endParaRPr lang="pl-PL" sz="1800" b="1" dirty="0">
                  <a:solidFill>
                    <a:srgbClr val="FF0000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24" name="Łącznik prosty ze strzałką 23"/>
              <p:cNvCxnSpPr/>
              <p:nvPr/>
            </p:nvCxnSpPr>
            <p:spPr bwMode="auto">
              <a:xfrm flipH="1">
                <a:off x="3266334" y="4525761"/>
                <a:ext cx="3353422" cy="211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Łącznik prosty ze strzałką 24"/>
              <p:cNvCxnSpPr/>
              <p:nvPr/>
            </p:nvCxnSpPr>
            <p:spPr bwMode="auto">
              <a:xfrm>
                <a:off x="3294533" y="4435810"/>
                <a:ext cx="7198" cy="286797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Łącznik prostoliniowy 25"/>
              <p:cNvCxnSpPr/>
              <p:nvPr/>
            </p:nvCxnSpPr>
            <p:spPr bwMode="auto">
              <a:xfrm flipV="1">
                <a:off x="6619755" y="4431341"/>
                <a:ext cx="0" cy="9206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Prostokąt zaokrąglony 26"/>
              <p:cNvSpPr/>
              <p:nvPr/>
            </p:nvSpPr>
            <p:spPr>
              <a:xfrm>
                <a:off x="5935128" y="3431891"/>
                <a:ext cx="1535686" cy="45488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l-PL" sz="900" b="1" dirty="0" smtClean="0">
                    <a:effectLst/>
                  </a:rPr>
                  <a:t>ANALIZA SEGMENTU</a:t>
                </a:r>
                <a:endParaRPr lang="pl-PL" sz="900" b="1" dirty="0">
                  <a:effectLst/>
                </a:endParaRPr>
              </a:p>
            </p:txBody>
          </p:sp>
        </p:grpSp>
      </p:grp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929848" y="3842469"/>
            <a:ext cx="6872174" cy="239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3575"/>
                </a:solidFill>
                <a:latin typeface="+mn-lt"/>
                <a:ea typeface="+mn-ea"/>
                <a:cs typeface="+mn-cs"/>
              </a:defRPr>
            </a:lvl1pPr>
            <a:lvl2pPr marL="5080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3575"/>
                </a:solidFill>
                <a:latin typeface="+mn-lt"/>
              </a:defRPr>
            </a:lvl2pPr>
            <a:lvl3pPr marL="85725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13575"/>
                </a:solidFill>
                <a:latin typeface="+mn-lt"/>
              </a:defRPr>
            </a:lvl3pPr>
            <a:lvl4pPr marL="120650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3575"/>
                </a:solidFill>
                <a:latin typeface="+mn-lt"/>
              </a:defRPr>
            </a:lvl4pPr>
            <a:lvl5pPr marL="14827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3575"/>
                </a:solidFill>
                <a:latin typeface="+mn-lt"/>
              </a:defRPr>
            </a:lvl5pPr>
            <a:lvl6pPr marL="1939925" indent="-1619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3575"/>
                </a:solidFill>
                <a:latin typeface="+mn-lt"/>
              </a:defRPr>
            </a:lvl6pPr>
            <a:lvl7pPr marL="2397125" indent="-1619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3575"/>
                </a:solidFill>
                <a:latin typeface="+mn-lt"/>
              </a:defRPr>
            </a:lvl7pPr>
            <a:lvl8pPr marL="2854325" indent="-1619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3575"/>
                </a:solidFill>
                <a:latin typeface="+mn-lt"/>
              </a:defRPr>
            </a:lvl8pPr>
            <a:lvl9pPr marL="3311525" indent="-1619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3575"/>
                </a:solidFill>
                <a:latin typeface="+mn-lt"/>
              </a:defRPr>
            </a:lvl9pPr>
          </a:lstStyle>
          <a:p>
            <a:pPr marL="1588" indent="-1588" algn="ctr" eaLnBrk="1" hangingPunct="1">
              <a:buFontTx/>
              <a:buNone/>
              <a:tabLst>
                <a:tab pos="622300" algn="l"/>
              </a:tabLst>
            </a:pPr>
            <a:r>
              <a:rPr lang="pl-PL" b="1" dirty="0" smtClean="0">
                <a:solidFill>
                  <a:srgbClr val="FF0000"/>
                </a:solidFill>
                <a:effectLst/>
              </a:rPr>
              <a:t>WYNIKI</a:t>
            </a:r>
          </a:p>
          <a:p>
            <a:pPr marL="1588" indent="-1588" eaLnBrk="1" hangingPunct="1">
              <a:buFontTx/>
              <a:buNone/>
              <a:tabLst>
                <a:tab pos="622300" algn="l"/>
              </a:tabLst>
            </a:pPr>
            <a:r>
              <a:rPr lang="pl-PL" sz="1600" b="1" dirty="0" smtClean="0">
                <a:solidFill>
                  <a:schemeClr val="tx1"/>
                </a:solidFill>
                <a:effectLst/>
              </a:rPr>
              <a:t>Dla systemu Windows7</a:t>
            </a:r>
          </a:p>
          <a:p>
            <a:pPr marL="677863" lvl="1" indent="-342900" eaLnBrk="1" hangingPunct="1">
              <a:tabLst>
                <a:tab pos="622300" algn="l"/>
              </a:tabLst>
            </a:pPr>
            <a:r>
              <a:rPr lang="pl-PL" sz="1600" dirty="0" smtClean="0">
                <a:solidFill>
                  <a:schemeClr val="tx1"/>
                </a:solidFill>
                <a:effectLst/>
              </a:rPr>
              <a:t>brak możliwości przesłania alarmu KSO w czasie rzeczywistym</a:t>
            </a:r>
          </a:p>
          <a:p>
            <a:pPr marL="1588" indent="-1588" eaLnBrk="1" hangingPunct="1">
              <a:buNone/>
              <a:tabLst>
                <a:tab pos="622300" algn="l"/>
              </a:tabLst>
            </a:pPr>
            <a:r>
              <a:rPr lang="pl-PL" sz="1600" b="1" dirty="0" smtClean="0">
                <a:solidFill>
                  <a:schemeClr val="tx1"/>
                </a:solidFill>
                <a:effectLst/>
              </a:rPr>
              <a:t>Dla </a:t>
            </a:r>
            <a:r>
              <a:rPr lang="pl-PL" sz="1600" b="1" dirty="0">
                <a:solidFill>
                  <a:schemeClr val="tx1"/>
                </a:solidFill>
                <a:effectLst/>
              </a:rPr>
              <a:t>systemu </a:t>
            </a:r>
            <a:r>
              <a:rPr lang="pl-PL" sz="1600" b="1" dirty="0" err="1">
                <a:solidFill>
                  <a:schemeClr val="tx1"/>
                </a:solidFill>
                <a:effectLst/>
              </a:rPr>
              <a:t>LabVIEW</a:t>
            </a:r>
            <a:r>
              <a:rPr lang="pl-PL" sz="1600" b="1" dirty="0">
                <a:solidFill>
                  <a:schemeClr val="tx1"/>
                </a:solidFill>
                <a:effectLst/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  <a:effectLst/>
              </a:rPr>
              <a:t>Real-Time</a:t>
            </a:r>
          </a:p>
          <a:p>
            <a:pPr marL="677863" lvl="1" indent="-342900" eaLnBrk="1" hangingPunct="1">
              <a:tabLst>
                <a:tab pos="622300" algn="l"/>
              </a:tabLst>
            </a:pPr>
            <a:r>
              <a:rPr lang="pl-PL" sz="1600" dirty="0" smtClean="0">
                <a:solidFill>
                  <a:schemeClr val="tx1"/>
                </a:solidFill>
                <a:effectLst/>
              </a:rPr>
              <a:t>Mniejsze bufory danych niż dla Windows7</a:t>
            </a:r>
          </a:p>
          <a:p>
            <a:pPr marL="677863" lvl="1" indent="-342900" eaLnBrk="1" hangingPunct="1">
              <a:tabLst>
                <a:tab pos="622300" algn="l"/>
              </a:tabLst>
            </a:pPr>
            <a:r>
              <a:rPr lang="pl-PL" sz="1600" dirty="0" smtClean="0">
                <a:solidFill>
                  <a:schemeClr val="tx1"/>
                </a:solidFill>
                <a:effectLst/>
              </a:rPr>
              <a:t>Stabilniejsza praca systemu i programu</a:t>
            </a:r>
          </a:p>
          <a:p>
            <a:pPr marL="677863" lvl="1" indent="-342900" eaLnBrk="1" hangingPunct="1">
              <a:tabLst>
                <a:tab pos="622300" algn="l"/>
              </a:tabLst>
            </a:pPr>
            <a:r>
              <a:rPr lang="pl-PL" sz="1600" dirty="0" smtClean="0">
                <a:solidFill>
                  <a:schemeClr val="tx1"/>
                </a:solidFill>
                <a:effectLst/>
              </a:rPr>
              <a:t>Praca magisterska planowana: Cristina Fontana (Hiszpania)</a:t>
            </a:r>
          </a:p>
          <a:p>
            <a:pPr marL="1588" indent="-1588" eaLnBrk="1" hangingPunct="1">
              <a:buFontTx/>
              <a:buNone/>
              <a:tabLst>
                <a:tab pos="622300" algn="l"/>
              </a:tabLst>
            </a:pPr>
            <a:r>
              <a:rPr lang="pl-PL" sz="1600" b="1" dirty="0" smtClean="0">
                <a:solidFill>
                  <a:schemeClr val="tx1"/>
                </a:solidFill>
                <a:effectLst/>
              </a:rPr>
              <a:t>Dla urządzenia FPGA</a:t>
            </a:r>
          </a:p>
          <a:p>
            <a:pPr marL="677863" lvl="1" indent="-342900" eaLnBrk="1" hangingPunct="1">
              <a:tabLst>
                <a:tab pos="622300" algn="l"/>
              </a:tabLst>
            </a:pPr>
            <a:r>
              <a:rPr lang="pl-PL" sz="1600" dirty="0" smtClean="0">
                <a:solidFill>
                  <a:schemeClr val="tx1"/>
                </a:solidFill>
                <a:effectLst/>
              </a:rPr>
              <a:t>Testowanie w trakcie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763687" y="990600"/>
            <a:ext cx="64087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Opracowanie systemów akwizycji danych dla układu diagnostyki narzędzia i procesu skrawania</a:t>
            </a:r>
          </a:p>
        </p:txBody>
      </p:sp>
      <p:sp>
        <p:nvSpPr>
          <p:cNvPr id="57" name="Rectangle 10"/>
          <p:cNvSpPr txBox="1">
            <a:spLocks noChangeArrowheads="1"/>
          </p:cNvSpPr>
          <p:nvPr/>
        </p:nvSpPr>
        <p:spPr bwMode="auto">
          <a:xfrm>
            <a:off x="251520" y="616744"/>
            <a:ext cx="892911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l-PL" sz="1600" b="1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2.3 Układy diagnostyki stanu narzędzia i procesu skrawania dla przemysłu lotniczego </a:t>
            </a:r>
          </a:p>
        </p:txBody>
      </p:sp>
    </p:spTree>
    <p:extLst>
      <p:ext uri="{BB962C8B-B14F-4D97-AF65-F5344CB8AC3E}">
        <p14:creationId xmlns:p14="http://schemas.microsoft.com/office/powerpoint/2010/main" val="8503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5" y="620688"/>
            <a:ext cx="8871235" cy="249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06552" y="620688"/>
            <a:ext cx="42287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pl-PL" sz="2000" b="1" dirty="0" smtClean="0">
                <a:solidFill>
                  <a:srgbClr val="003366"/>
                </a:solidFill>
                <a:latin typeface="Arial Unicode MS" pitchFamily="34" charset="-128"/>
              </a:rPr>
              <a:t>Publikacje</a:t>
            </a:r>
            <a:endParaRPr lang="en-US" sz="2000" b="1" dirty="0" smtClean="0">
              <a:solidFill>
                <a:srgbClr val="003366"/>
              </a:solidFill>
              <a:latin typeface="Arial Unicode MS" pitchFamily="34" charset="-128"/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endParaRPr lang="pl-PL" sz="1600" dirty="0" smtClean="0">
              <a:latin typeface="+mn-lt"/>
            </a:endParaRPr>
          </a:p>
          <a:p>
            <a:pPr eaLnBrk="1" hangingPunct="1">
              <a:defRPr/>
            </a:pPr>
            <a:endParaRPr lang="pl-PL" sz="1600" dirty="0" smtClean="0">
              <a:latin typeface="Arial Unicode MS" pitchFamily="34" charset="-128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89" y="2420888"/>
            <a:ext cx="3024336" cy="398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11188" y="1582738"/>
            <a:ext cx="81375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pl-PL" sz="2000" b="1" dirty="0" smtClean="0">
                <a:solidFill>
                  <a:srgbClr val="003366"/>
                </a:solidFill>
                <a:latin typeface="Arial Unicode MS" pitchFamily="34" charset="-128"/>
              </a:rPr>
              <a:t>Publikacje (</a:t>
            </a:r>
            <a:r>
              <a:rPr lang="pl-PL" sz="1600" b="1" dirty="0" smtClean="0">
                <a:solidFill>
                  <a:srgbClr val="003366"/>
                </a:solidFill>
                <a:latin typeface="Arial Unicode MS" pitchFamily="34" charset="-128"/>
              </a:rPr>
              <a:t>zgłoszone do druku</a:t>
            </a:r>
            <a:r>
              <a:rPr lang="pl-PL" sz="2000" b="1" dirty="0" smtClean="0">
                <a:solidFill>
                  <a:srgbClr val="003366"/>
                </a:solidFill>
                <a:latin typeface="Arial Unicode MS" pitchFamily="34" charset="-128"/>
              </a:rPr>
              <a:t>)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rgbClr val="003366"/>
              </a:solidFill>
              <a:latin typeface="Arial Unicode MS" pitchFamily="34" charset="-128"/>
            </a:endParaRPr>
          </a:p>
          <a:p>
            <a:pPr eaLnBrk="1" hangingPunct="1">
              <a:defRPr/>
            </a:pPr>
            <a:endParaRPr lang="pl-PL" sz="1200" i="1" dirty="0" smtClean="0">
              <a:solidFill>
                <a:srgbClr val="003366"/>
              </a:solidFill>
              <a:latin typeface="Arial Unicode MS" pitchFamily="34" charset="-128"/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K. Jemielniak, </a:t>
            </a:r>
            <a:r>
              <a:rPr lang="pl-PL" sz="1600" b="1" i="1" dirty="0">
                <a:latin typeface="+mn-lt"/>
              </a:rPr>
              <a:t>Automatyczna diagnostyka ostrzy narzędzi skrawających</a:t>
            </a:r>
            <a:r>
              <a:rPr lang="pl-PL" sz="1600" dirty="0">
                <a:latin typeface="+mn-lt"/>
              </a:rPr>
              <a:t>, Inżynieria Maszyn 2012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endParaRPr lang="pl-PL" sz="1600" dirty="0" smtClean="0">
              <a:latin typeface="+mn-lt"/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pl-PL" sz="1600" dirty="0" smtClean="0">
                <a:latin typeface="+mn-lt"/>
              </a:rPr>
              <a:t>P. A. Bąk, K. </a:t>
            </a:r>
            <a:r>
              <a:rPr lang="pl-PL" sz="1600" dirty="0" err="1" smtClean="0">
                <a:latin typeface="+mn-lt"/>
              </a:rPr>
              <a:t>Jemielniak</a:t>
            </a:r>
            <a:r>
              <a:rPr lang="pl-PL" sz="1600" dirty="0" smtClean="0">
                <a:latin typeface="+mn-lt"/>
              </a:rPr>
              <a:t>, </a:t>
            </a:r>
            <a:r>
              <a:rPr lang="pl-PL" sz="1600" b="1" i="1" dirty="0" smtClean="0">
                <a:latin typeface="+mn-lt"/>
              </a:rPr>
              <a:t>Automatyczna analiza modalna wrzeciona frezarek</a:t>
            </a:r>
            <a:r>
              <a:rPr lang="pl-PL" sz="1600" dirty="0" smtClean="0">
                <a:latin typeface="+mn-lt"/>
              </a:rPr>
              <a:t>, Inżynieria Maszyn 2012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endParaRPr lang="pl-PL" sz="1600" dirty="0" smtClean="0">
              <a:latin typeface="+mn-lt"/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pl-PL" sz="1600" dirty="0" smtClean="0">
                <a:latin typeface="+mn-lt"/>
              </a:rPr>
              <a:t>J. Chrzanowski, </a:t>
            </a:r>
            <a:r>
              <a:rPr lang="pl-PL" sz="1600" b="1" i="1" dirty="0" smtClean="0">
                <a:latin typeface="+mn-lt"/>
              </a:rPr>
              <a:t>Programowe zwiększenie dokładności</a:t>
            </a:r>
            <a:r>
              <a:rPr lang="pl-PL" sz="1600" dirty="0" smtClean="0">
                <a:latin typeface="+mn-lt"/>
              </a:rPr>
              <a:t>, Inżynieria Maszyn 2012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endParaRPr lang="pl-PL" sz="1600" dirty="0" smtClean="0">
              <a:latin typeface="+mn-lt"/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pl-PL" sz="1600" dirty="0" smtClean="0">
                <a:latin typeface="+mn-lt"/>
              </a:rPr>
              <a:t>J. Żaczek, S. </a:t>
            </a:r>
            <a:r>
              <a:rPr lang="pl-PL" sz="1600" dirty="0" err="1" smtClean="0">
                <a:latin typeface="+mn-lt"/>
              </a:rPr>
              <a:t>Bombiński</a:t>
            </a:r>
            <a:r>
              <a:rPr lang="pl-PL" sz="1600" dirty="0" smtClean="0">
                <a:latin typeface="+mn-lt"/>
              </a:rPr>
              <a:t>, </a:t>
            </a:r>
            <a:r>
              <a:rPr lang="pl-PL" sz="1600" b="1" i="1" dirty="0" smtClean="0">
                <a:latin typeface="+mn-lt"/>
              </a:rPr>
              <a:t>Wizyjny system diagnostyki stanu ostrza przy toczeniu</a:t>
            </a:r>
            <a:r>
              <a:rPr lang="pl-PL" sz="1600" dirty="0" smtClean="0">
                <a:latin typeface="+mn-lt"/>
              </a:rPr>
              <a:t>, Inżynieria Maszyn 2012</a:t>
            </a:r>
          </a:p>
          <a:p>
            <a:pPr eaLnBrk="1" hangingPunct="1">
              <a:defRPr/>
            </a:pPr>
            <a:endParaRPr lang="pl-PL" sz="1600" dirty="0" smtClean="0">
              <a:latin typeface="Arial Unicode MS" pitchFamily="34" charset="-128"/>
            </a:endParaRPr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6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1387475"/>
            <a:ext cx="8604250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92075" indent="-920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sz="2000" b="1" dirty="0" smtClean="0">
                <a:solidFill>
                  <a:srgbClr val="003366"/>
                </a:solidFill>
                <a:latin typeface="Arial Unicode MS" pitchFamily="34" charset="-128"/>
              </a:rPr>
              <a:t>Referaty konferencyjne</a:t>
            </a:r>
            <a:r>
              <a:rPr lang="pl-PL" sz="2000" b="1" dirty="0" smtClean="0">
                <a:solidFill>
                  <a:srgbClr val="003366"/>
                </a:solidFill>
                <a:latin typeface="Arial" charset="0"/>
              </a:rPr>
              <a:t> (</a:t>
            </a:r>
            <a:r>
              <a:rPr lang="pl-PL" sz="1600" b="1" dirty="0" smtClean="0">
                <a:solidFill>
                  <a:srgbClr val="003366"/>
                </a:solidFill>
                <a:latin typeface="Arial" charset="0"/>
              </a:rPr>
              <a:t>wygłoszone</a:t>
            </a:r>
            <a:r>
              <a:rPr lang="pl-PL" sz="2000" b="1" dirty="0" smtClean="0">
                <a:solidFill>
                  <a:srgbClr val="003366"/>
                </a:solidFill>
                <a:latin typeface="Arial" charset="0"/>
              </a:rPr>
              <a:t>)</a:t>
            </a:r>
          </a:p>
          <a:p>
            <a:pPr>
              <a:defRPr/>
            </a:pPr>
            <a:endParaRPr lang="pl-PL" dirty="0" smtClean="0"/>
          </a:p>
          <a:p>
            <a:pPr marL="84138" indent="0">
              <a:defRPr/>
            </a:pPr>
            <a:r>
              <a:rPr lang="en-US" sz="1800" dirty="0">
                <a:latin typeface="+mn-lt"/>
              </a:rPr>
              <a:t>P. A. </a:t>
            </a:r>
            <a:r>
              <a:rPr lang="en-US" sz="1800" dirty="0" err="1">
                <a:latin typeface="+mn-lt"/>
              </a:rPr>
              <a:t>Bąk</a:t>
            </a:r>
            <a:r>
              <a:rPr lang="en-US" sz="1800" dirty="0">
                <a:latin typeface="+mn-lt"/>
              </a:rPr>
              <a:t>, K. Jemielniak, </a:t>
            </a:r>
            <a:r>
              <a:rPr lang="en-US" sz="1800" b="1" i="1" dirty="0">
                <a:latin typeface="+mn-lt"/>
              </a:rPr>
              <a:t>„Automatic modal analysis of milling machine tool spindle</a:t>
            </a:r>
            <a:r>
              <a:rPr lang="en-US" sz="1800" b="1" i="1" dirty="0" smtClean="0">
                <a:latin typeface="+mn-lt"/>
              </a:rPr>
              <a:t>”</a:t>
            </a:r>
            <a:r>
              <a:rPr lang="pl-PL" sz="1800" b="1" i="1" dirty="0" smtClean="0">
                <a:latin typeface="+mn-lt"/>
              </a:rPr>
              <a:t>, </a:t>
            </a:r>
            <a:r>
              <a:rPr lang="en-US" sz="1800" dirty="0" smtClean="0">
                <a:latin typeface="+mn-lt"/>
              </a:rPr>
              <a:t>1</a:t>
            </a:r>
            <a:r>
              <a:rPr lang="en-US" sz="1800" baseline="30000" dirty="0" smtClean="0">
                <a:latin typeface="+mn-lt"/>
              </a:rPr>
              <a:t>st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International Conference on Virtual Machining Process Technology, 28.05.-01.06.2012 </a:t>
            </a:r>
            <a:r>
              <a:rPr lang="en-US" sz="1800" dirty="0" err="1">
                <a:latin typeface="+mn-lt"/>
              </a:rPr>
              <a:t>Ecole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Polytechnique</a:t>
            </a:r>
            <a:r>
              <a:rPr lang="en-US" sz="1800" dirty="0">
                <a:latin typeface="+mn-lt"/>
              </a:rPr>
              <a:t>, Montreal.</a:t>
            </a:r>
            <a:endParaRPr lang="pl-PL" sz="1800" b="1" dirty="0">
              <a:solidFill>
                <a:srgbClr val="003366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84138" indent="0">
              <a:defRPr/>
            </a:pPr>
            <a:endParaRPr lang="pl-PL" sz="1800" dirty="0" smtClean="0">
              <a:latin typeface="+mn-lt"/>
            </a:endParaRPr>
          </a:p>
          <a:p>
            <a:pPr marL="84138" indent="0">
              <a:defRPr/>
            </a:pPr>
            <a:endParaRPr lang="pl-PL" sz="1800" dirty="0" smtClean="0">
              <a:latin typeface="+mn-lt"/>
            </a:endParaRPr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11188" y="1052736"/>
            <a:ext cx="8532812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sz="1800" b="1" dirty="0" smtClean="0">
                <a:solidFill>
                  <a:srgbClr val="003366"/>
                </a:solidFill>
                <a:latin typeface="Arial Unicode MS" pitchFamily="34" charset="-128"/>
              </a:rPr>
              <a:t>Realizowane prace inżynierskie (</a:t>
            </a:r>
            <a:r>
              <a:rPr lang="en-US" sz="1800" b="1" dirty="0" smtClean="0">
                <a:solidFill>
                  <a:srgbClr val="003366"/>
                </a:solidFill>
                <a:latin typeface="Arial Unicode MS" pitchFamily="34" charset="-128"/>
              </a:rPr>
              <a:t>3</a:t>
            </a:r>
            <a:r>
              <a:rPr lang="pl-PL" sz="1800" b="1" dirty="0" smtClean="0">
                <a:solidFill>
                  <a:srgbClr val="003366"/>
                </a:solidFill>
                <a:latin typeface="Arial Unicode MS" pitchFamily="34" charset="-128"/>
              </a:rPr>
              <a:t>)</a:t>
            </a:r>
            <a:endParaRPr lang="pl-PL" sz="1800" b="1" dirty="0" smtClean="0">
              <a:solidFill>
                <a:srgbClr val="003366"/>
              </a:solidFill>
              <a:latin typeface="Arial" charset="0"/>
            </a:endParaRPr>
          </a:p>
          <a:p>
            <a:pPr>
              <a:defRPr/>
            </a:pPr>
            <a:endParaRPr lang="pl-PL" sz="2000" b="1" dirty="0" smtClean="0">
              <a:solidFill>
                <a:srgbClr val="003366"/>
              </a:solidFill>
              <a:latin typeface="Arial" charset="0"/>
            </a:endParaRPr>
          </a:p>
          <a:p>
            <a:pPr>
              <a:defRPr/>
            </a:pPr>
            <a:r>
              <a:rPr lang="pl-PL" sz="1800" dirty="0" smtClean="0">
                <a:latin typeface="+mn-lt"/>
              </a:rPr>
              <a:t>Paweł Kołaczkowski </a:t>
            </a:r>
          </a:p>
          <a:p>
            <a:pPr>
              <a:defRPr/>
            </a:pPr>
            <a:r>
              <a:rPr lang="pl-PL" sz="1800" dirty="0" smtClean="0">
                <a:latin typeface="+mn-lt"/>
              </a:rPr>
              <a:t>Opiekun naukowy: dr inż. Mirosław Nejman</a:t>
            </a:r>
          </a:p>
          <a:p>
            <a:pPr>
              <a:defRPr/>
            </a:pPr>
            <a:r>
              <a:rPr lang="pl-PL" sz="1800" dirty="0" smtClean="0">
                <a:latin typeface="+mn-lt"/>
              </a:rPr>
              <a:t>Temat: Automatyzowanie raportowania wyników badań w eksperymentach o wielu próbach.</a:t>
            </a:r>
          </a:p>
          <a:p>
            <a:pPr>
              <a:defRPr/>
            </a:pPr>
            <a:r>
              <a:rPr lang="pl-PL" sz="1800" dirty="0" smtClean="0">
                <a:latin typeface="+mn-lt"/>
              </a:rPr>
              <a:t>Obrona: planowana</a:t>
            </a:r>
          </a:p>
          <a:p>
            <a:pPr>
              <a:defRPr/>
            </a:pPr>
            <a:r>
              <a:rPr lang="pl-PL" sz="1800" dirty="0" smtClean="0">
                <a:latin typeface="+mn-lt"/>
              </a:rPr>
              <a:t>  </a:t>
            </a:r>
          </a:p>
          <a:p>
            <a:pPr>
              <a:defRPr/>
            </a:pPr>
            <a:r>
              <a:rPr lang="pl-PL" sz="1800" dirty="0" smtClean="0">
                <a:latin typeface="+mn-lt"/>
              </a:rPr>
              <a:t>Jacek Głodek </a:t>
            </a:r>
          </a:p>
          <a:p>
            <a:pPr>
              <a:defRPr/>
            </a:pPr>
            <a:r>
              <a:rPr lang="pl-PL" sz="1800" dirty="0" smtClean="0">
                <a:latin typeface="+mn-lt"/>
              </a:rPr>
              <a:t>Opiekun naukowy: dr inż. Jarek Chrzanowski</a:t>
            </a:r>
          </a:p>
          <a:p>
            <a:pPr>
              <a:defRPr/>
            </a:pPr>
            <a:r>
              <a:rPr lang="pl-PL" sz="1800" dirty="0" smtClean="0">
                <a:latin typeface="+mn-lt"/>
              </a:rPr>
              <a:t>Temat: „Dwuczujnikowa sonda do bezpośredniego pomiaru zużycia ostrza.”</a:t>
            </a:r>
          </a:p>
          <a:p>
            <a:pPr>
              <a:defRPr/>
            </a:pPr>
            <a:r>
              <a:rPr lang="pl-PL" sz="1800" dirty="0" smtClean="0">
                <a:latin typeface="+mn-lt"/>
              </a:rPr>
              <a:t>Obrona: Praca zakończona – obrona wkrótce.</a:t>
            </a:r>
          </a:p>
          <a:p>
            <a:pPr>
              <a:defRPr/>
            </a:pPr>
            <a:r>
              <a:rPr lang="pl-PL" sz="1800" dirty="0" smtClean="0">
                <a:latin typeface="+mn-lt"/>
              </a:rPr>
              <a:t> </a:t>
            </a:r>
          </a:p>
          <a:p>
            <a:pPr>
              <a:defRPr/>
            </a:pPr>
            <a:r>
              <a:rPr lang="pl-PL" sz="1800" dirty="0" smtClean="0">
                <a:latin typeface="+mn-lt"/>
              </a:rPr>
              <a:t>Marcin Kapkowski </a:t>
            </a:r>
          </a:p>
          <a:p>
            <a:pPr>
              <a:defRPr/>
            </a:pPr>
            <a:r>
              <a:rPr lang="pl-PL" sz="1800" dirty="0" smtClean="0">
                <a:latin typeface="+mn-lt"/>
              </a:rPr>
              <a:t>Opiekun naukowy: dr inż. Jarek Chrzanowski</a:t>
            </a:r>
          </a:p>
          <a:p>
            <a:pPr>
              <a:defRPr/>
            </a:pPr>
            <a:r>
              <a:rPr lang="pl-PL" sz="1800" dirty="0" smtClean="0">
                <a:latin typeface="+mn-lt"/>
              </a:rPr>
              <a:t>Temat: „Wpływ prędkości posuwu na dokładność odwzorowania kształtu”</a:t>
            </a:r>
          </a:p>
          <a:p>
            <a:pPr>
              <a:defRPr/>
            </a:pPr>
            <a:r>
              <a:rPr lang="pl-PL" sz="1800" dirty="0" smtClean="0">
                <a:latin typeface="+mn-lt"/>
              </a:rPr>
              <a:t>Obrona: planowana</a:t>
            </a:r>
          </a:p>
          <a:p>
            <a:pPr>
              <a:defRPr/>
            </a:pPr>
            <a:endParaRPr lang="pl-PL" sz="1600" dirty="0" smtClean="0">
              <a:latin typeface="+mn-lt"/>
            </a:endParaRPr>
          </a:p>
          <a:p>
            <a:pPr>
              <a:defRPr/>
            </a:pPr>
            <a:endParaRPr lang="pl-PL" sz="1400" dirty="0" smtClean="0">
              <a:latin typeface="Arial" charset="0"/>
            </a:endParaRPr>
          </a:p>
          <a:p>
            <a:pPr>
              <a:defRPr/>
            </a:pPr>
            <a:endParaRPr lang="pl-PL" sz="1400" dirty="0" smtClean="0">
              <a:latin typeface="Arial" charset="0"/>
            </a:endParaRPr>
          </a:p>
          <a:p>
            <a:pPr>
              <a:defRPr/>
            </a:pPr>
            <a:endParaRPr lang="pl-PL" sz="1400" dirty="0" smtClean="0">
              <a:solidFill>
                <a:srgbClr val="003366"/>
              </a:solidFill>
              <a:latin typeface="Arial Unicode MS" pitchFamily="34" charset="-128"/>
            </a:endParaRPr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11188" y="620688"/>
            <a:ext cx="853281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sz="1800" b="1" dirty="0" smtClean="0">
                <a:solidFill>
                  <a:srgbClr val="003366"/>
                </a:solidFill>
                <a:latin typeface="Arial Unicode MS" pitchFamily="34" charset="-128"/>
              </a:rPr>
              <a:t>Realizowane prace magisterskie (5)</a:t>
            </a:r>
          </a:p>
          <a:p>
            <a:pPr>
              <a:defRPr/>
            </a:pPr>
            <a:r>
              <a:rPr lang="en-US" sz="1600" dirty="0" smtClean="0"/>
              <a:t> </a:t>
            </a:r>
            <a:endParaRPr lang="pl-PL" sz="1800" dirty="0" smtClean="0">
              <a:latin typeface="+mn-lt"/>
            </a:endParaRPr>
          </a:p>
          <a:p>
            <a:pPr>
              <a:defRPr/>
            </a:pPr>
            <a:r>
              <a:rPr lang="en-US" sz="1400" dirty="0" smtClean="0">
                <a:latin typeface="+mn-lt"/>
              </a:rPr>
              <a:t>Ruben </a:t>
            </a:r>
            <a:r>
              <a:rPr lang="en-US" sz="1400" dirty="0" err="1" smtClean="0">
                <a:latin typeface="+mn-lt"/>
              </a:rPr>
              <a:t>LLamas</a:t>
            </a:r>
            <a:r>
              <a:rPr lang="en-US" sz="1400" dirty="0" smtClean="0">
                <a:latin typeface="+mn-lt"/>
              </a:rPr>
              <a:t> Robles</a:t>
            </a:r>
            <a:endParaRPr lang="pl-PL" sz="1400" dirty="0" smtClean="0">
              <a:latin typeface="+mn-lt"/>
            </a:endParaRPr>
          </a:p>
          <a:p>
            <a:pPr>
              <a:defRPr/>
            </a:pPr>
            <a:r>
              <a:rPr lang="pl-PL" sz="1400" dirty="0" smtClean="0">
                <a:latin typeface="+mn-lt"/>
              </a:rPr>
              <a:t>Opiekun naukowy: prof. dr hab. inż. </a:t>
            </a:r>
            <a:r>
              <a:rPr lang="en-US" sz="1400" dirty="0" smtClean="0">
                <a:latin typeface="+mn-lt"/>
              </a:rPr>
              <a:t>Krzysztof </a:t>
            </a:r>
            <a:r>
              <a:rPr lang="en-US" sz="1400" dirty="0" err="1" smtClean="0">
                <a:latin typeface="+mn-lt"/>
              </a:rPr>
              <a:t>Jemielniak</a:t>
            </a:r>
            <a:endParaRPr lang="pl-PL" sz="1400" dirty="0" smtClean="0">
              <a:latin typeface="+mn-lt"/>
            </a:endParaRPr>
          </a:p>
          <a:p>
            <a:pPr>
              <a:defRPr/>
            </a:pPr>
            <a:r>
              <a:rPr lang="pl-PL" sz="1400" dirty="0" smtClean="0">
                <a:latin typeface="+mn-lt"/>
              </a:rPr>
              <a:t>Temat: </a:t>
            </a:r>
            <a:r>
              <a:rPr lang="pl-PL" sz="1400" dirty="0" err="1" smtClean="0">
                <a:latin typeface="+mn-lt"/>
              </a:rPr>
              <a:t>Spindle</a:t>
            </a:r>
            <a:r>
              <a:rPr lang="pl-PL" sz="1400" dirty="0" smtClean="0">
                <a:latin typeface="+mn-lt"/>
              </a:rPr>
              <a:t> Error </a:t>
            </a:r>
            <a:r>
              <a:rPr lang="pl-PL" sz="1400" dirty="0" err="1" smtClean="0">
                <a:latin typeface="+mn-lt"/>
              </a:rPr>
              <a:t>Analyser</a:t>
            </a:r>
            <a:endParaRPr lang="pl-PL" sz="1400" dirty="0" smtClean="0">
              <a:latin typeface="+mn-lt"/>
            </a:endParaRPr>
          </a:p>
          <a:p>
            <a:pPr>
              <a:defRPr/>
            </a:pPr>
            <a:r>
              <a:rPr lang="pl-PL" sz="1400" dirty="0" smtClean="0">
                <a:latin typeface="+mn-lt"/>
              </a:rPr>
              <a:t>Temat w trakcie realizacji, przewidywana obrona - czerwiec</a:t>
            </a:r>
          </a:p>
          <a:p>
            <a:pPr>
              <a:defRPr/>
            </a:pPr>
            <a:r>
              <a:rPr lang="pl-PL" sz="1400" dirty="0" smtClean="0">
                <a:latin typeface="+mn-lt"/>
              </a:rPr>
              <a:t>  </a:t>
            </a:r>
          </a:p>
          <a:p>
            <a:pPr>
              <a:defRPr/>
            </a:pPr>
            <a:r>
              <a:rPr lang="pl-PL" sz="1400" dirty="0" smtClean="0">
                <a:latin typeface="+mn-lt"/>
              </a:rPr>
              <a:t>Cristina Fontana (studentka z ERASMUS-a)</a:t>
            </a:r>
          </a:p>
          <a:p>
            <a:pPr>
              <a:defRPr/>
            </a:pPr>
            <a:r>
              <a:rPr lang="pl-PL" sz="1400" dirty="0" smtClean="0">
                <a:latin typeface="+mn-lt"/>
              </a:rPr>
              <a:t>Opiekun naukowy: dr inż. Nejman Mirosław</a:t>
            </a:r>
          </a:p>
          <a:p>
            <a:pPr>
              <a:defRPr/>
            </a:pPr>
            <a:r>
              <a:rPr lang="en-US" sz="1400" dirty="0" err="1" smtClean="0">
                <a:latin typeface="+mn-lt"/>
              </a:rPr>
              <a:t>Temat</a:t>
            </a:r>
            <a:r>
              <a:rPr lang="en-US" sz="1400" dirty="0" smtClean="0">
                <a:latin typeface="+mn-lt"/>
              </a:rPr>
              <a:t>: Data Acquisition in Real-Time Systems</a:t>
            </a:r>
            <a:endParaRPr lang="pl-PL" sz="1400" dirty="0" smtClean="0">
              <a:latin typeface="+mn-lt"/>
            </a:endParaRPr>
          </a:p>
          <a:p>
            <a:pPr>
              <a:defRPr/>
            </a:pPr>
            <a:r>
              <a:rPr lang="pl-PL" sz="1400" dirty="0" smtClean="0">
                <a:latin typeface="+mn-lt"/>
              </a:rPr>
              <a:t>Temat w trakcie realizacji, przewidywana obrona – czerwiec</a:t>
            </a:r>
          </a:p>
          <a:p>
            <a:pPr>
              <a:defRPr/>
            </a:pPr>
            <a:endParaRPr lang="pl-PL" sz="1400" dirty="0">
              <a:latin typeface="+mn-lt"/>
            </a:endParaRPr>
          </a:p>
          <a:p>
            <a:pPr>
              <a:defRPr/>
            </a:pPr>
            <a:r>
              <a:rPr lang="pl-PL" sz="1400" dirty="0">
                <a:latin typeface="+mn-lt"/>
              </a:rPr>
              <a:t>i</a:t>
            </a:r>
            <a:r>
              <a:rPr lang="pl-PL" sz="1400" dirty="0" smtClean="0">
                <a:latin typeface="+mn-lt"/>
              </a:rPr>
              <a:t>nż. Piotr Bąk</a:t>
            </a:r>
          </a:p>
          <a:p>
            <a:pPr>
              <a:defRPr/>
            </a:pPr>
            <a:r>
              <a:rPr lang="pl-PL" sz="1400" dirty="0">
                <a:latin typeface="+mn-lt"/>
              </a:rPr>
              <a:t>Opiekun naukowy: prof. dr hab. inż. </a:t>
            </a:r>
            <a:r>
              <a:rPr lang="en-US" sz="1400" dirty="0">
                <a:latin typeface="+mn-lt"/>
              </a:rPr>
              <a:t>Krzysztof </a:t>
            </a:r>
            <a:r>
              <a:rPr lang="en-US" sz="1400" dirty="0" err="1">
                <a:latin typeface="+mn-lt"/>
              </a:rPr>
              <a:t>Jemielniak</a:t>
            </a:r>
            <a:endParaRPr lang="pl-PL" sz="1400" dirty="0">
              <a:latin typeface="+mn-lt"/>
            </a:endParaRPr>
          </a:p>
          <a:p>
            <a:pPr>
              <a:defRPr/>
            </a:pPr>
            <a:r>
              <a:rPr lang="pl-PL" sz="1400" dirty="0">
                <a:latin typeface="+mn-lt"/>
              </a:rPr>
              <a:t>Temat: </a:t>
            </a:r>
            <a:r>
              <a:rPr lang="en-US" sz="1400" dirty="0">
                <a:latin typeface="+mn-lt"/>
              </a:rPr>
              <a:t>"</a:t>
            </a:r>
            <a:r>
              <a:rPr lang="en-US" sz="1400" dirty="0" err="1">
                <a:latin typeface="+mn-lt"/>
              </a:rPr>
              <a:t>Automatyczna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analiza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modalna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typu</a:t>
            </a:r>
            <a:r>
              <a:rPr lang="en-US" sz="1400" dirty="0">
                <a:latin typeface="+mn-lt"/>
              </a:rPr>
              <a:t> SISO"</a:t>
            </a:r>
            <a:endParaRPr lang="pl-PL" sz="1400" dirty="0">
              <a:latin typeface="+mn-lt"/>
            </a:endParaRPr>
          </a:p>
          <a:p>
            <a:pPr>
              <a:defRPr/>
            </a:pPr>
            <a:r>
              <a:rPr lang="pl-PL" sz="1400" dirty="0">
                <a:latin typeface="+mn-lt"/>
              </a:rPr>
              <a:t>Temat w trakcie </a:t>
            </a:r>
            <a:r>
              <a:rPr lang="pl-PL" sz="1400" dirty="0" smtClean="0">
                <a:latin typeface="+mn-lt"/>
              </a:rPr>
              <a:t>realizacji</a:t>
            </a:r>
          </a:p>
          <a:p>
            <a:pPr>
              <a:defRPr/>
            </a:pPr>
            <a:endParaRPr lang="pl-PL" sz="1100" dirty="0">
              <a:latin typeface="+mn-lt"/>
            </a:endParaRPr>
          </a:p>
          <a:p>
            <a:pPr>
              <a:defRPr/>
            </a:pPr>
            <a:r>
              <a:rPr lang="pl-PL" sz="1400" dirty="0">
                <a:latin typeface="+mn-lt"/>
              </a:rPr>
              <a:t>inż. Grzegorz </a:t>
            </a:r>
            <a:r>
              <a:rPr lang="pl-PL" sz="1400" dirty="0" err="1">
                <a:latin typeface="+mn-lt"/>
              </a:rPr>
              <a:t>Derlikowski</a:t>
            </a:r>
            <a:r>
              <a:rPr lang="pl-PL" sz="1400" dirty="0">
                <a:latin typeface="+mn-lt"/>
              </a:rPr>
              <a:t> </a:t>
            </a:r>
          </a:p>
          <a:p>
            <a:pPr>
              <a:defRPr/>
            </a:pPr>
            <a:r>
              <a:rPr lang="pl-PL" sz="1400" dirty="0">
                <a:latin typeface="+mn-lt"/>
              </a:rPr>
              <a:t>Opiekun naukowy: dr inż. Jarek Chrzanowski</a:t>
            </a:r>
          </a:p>
          <a:p>
            <a:pPr>
              <a:defRPr/>
            </a:pPr>
            <a:r>
              <a:rPr lang="pl-PL" sz="1400" dirty="0">
                <a:latin typeface="+mn-lt"/>
              </a:rPr>
              <a:t>Temat: Pomiary błędnych ruchów wrzecion obrabiarek.</a:t>
            </a:r>
          </a:p>
          <a:p>
            <a:pPr>
              <a:defRPr/>
            </a:pPr>
            <a:r>
              <a:rPr lang="pl-PL" sz="1400" dirty="0">
                <a:latin typeface="+mn-lt"/>
              </a:rPr>
              <a:t>Temat w trakcie realizacji, przewidywana obrona – czerwiec</a:t>
            </a:r>
          </a:p>
          <a:p>
            <a:pPr>
              <a:defRPr/>
            </a:pPr>
            <a:endParaRPr lang="pl-PL" sz="1400" dirty="0">
              <a:latin typeface="+mn-lt"/>
            </a:endParaRPr>
          </a:p>
          <a:p>
            <a:pPr>
              <a:defRPr/>
            </a:pPr>
            <a:r>
              <a:rPr lang="pl-PL" sz="1400" dirty="0">
                <a:latin typeface="+mn-lt"/>
              </a:rPr>
              <a:t>inż. Sebastian </a:t>
            </a:r>
            <a:r>
              <a:rPr lang="pl-PL" sz="1400" dirty="0" err="1">
                <a:latin typeface="+mn-lt"/>
              </a:rPr>
              <a:t>Lautsch</a:t>
            </a:r>
            <a:endParaRPr lang="pl-PL" sz="1400" dirty="0">
              <a:latin typeface="+mn-lt"/>
            </a:endParaRPr>
          </a:p>
          <a:p>
            <a:pPr>
              <a:defRPr/>
            </a:pPr>
            <a:r>
              <a:rPr lang="pl-PL" sz="1400" dirty="0">
                <a:latin typeface="+mn-lt"/>
              </a:rPr>
              <a:t>Opiekun naukowy: dr inż. Nejman Mirosław</a:t>
            </a:r>
          </a:p>
          <a:p>
            <a:pPr>
              <a:defRPr/>
            </a:pPr>
            <a:r>
              <a:rPr lang="pl-PL" sz="1400" dirty="0">
                <a:latin typeface="+mn-lt"/>
              </a:rPr>
              <a:t>Temat: Budowa układu diagnostyki do wykrywania KSO z wykorzystaniem modułu FPGA </a:t>
            </a:r>
          </a:p>
          <a:p>
            <a:pPr>
              <a:defRPr/>
            </a:pPr>
            <a:r>
              <a:rPr lang="pl-PL" sz="1400" dirty="0">
                <a:latin typeface="+mn-lt"/>
              </a:rPr>
              <a:t>Temat w trakcie realizacji, przewidywana obrona – czerwiec</a:t>
            </a:r>
          </a:p>
          <a:p>
            <a:pPr>
              <a:defRPr/>
            </a:pPr>
            <a:endParaRPr lang="pl-PL" sz="1400" dirty="0">
              <a:latin typeface="+mn-lt"/>
            </a:endParaRPr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6875" y="1287463"/>
            <a:ext cx="691197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sz="1400" dirty="0">
              <a:solidFill>
                <a:srgbClr val="003366"/>
              </a:solidFill>
              <a:latin typeface="Arial Unicode MS" pitchFamily="34" charset="-128"/>
            </a:endParaRPr>
          </a:p>
          <a:p>
            <a:pPr eaLnBrk="1" hangingPunct="1"/>
            <a:r>
              <a:rPr lang="pl-PL" sz="1800" b="1" dirty="0" smtClean="0">
                <a:solidFill>
                  <a:srgbClr val="003366"/>
                </a:solidFill>
                <a:latin typeface="Arial Unicode MS" pitchFamily="34" charset="-128"/>
              </a:rPr>
              <a:t>(z)Realizowane </a:t>
            </a:r>
            <a:r>
              <a:rPr lang="pl-PL" sz="1800" b="1" dirty="0">
                <a:solidFill>
                  <a:srgbClr val="003366"/>
                </a:solidFill>
                <a:latin typeface="Arial Unicode MS" pitchFamily="34" charset="-128"/>
              </a:rPr>
              <a:t>prace doktorskie (2)</a:t>
            </a:r>
            <a:endParaRPr lang="pl-PL" sz="1800" b="1" dirty="0">
              <a:solidFill>
                <a:srgbClr val="003366"/>
              </a:solidFill>
              <a:latin typeface="Arial" charset="0"/>
            </a:endParaRPr>
          </a:p>
          <a:p>
            <a:pPr eaLnBrk="1" hangingPunct="1"/>
            <a:endParaRPr lang="pl-PL" sz="1800" b="1" dirty="0">
              <a:solidFill>
                <a:srgbClr val="003366"/>
              </a:solidFill>
              <a:latin typeface="Arial" charset="0"/>
            </a:endParaRP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Doktorant: mgr inż. Radosław Gościniak</a:t>
            </a:r>
          </a:p>
          <a:p>
            <a:pPr eaLnBrk="1" hangingPunct="1"/>
            <a:r>
              <a:rPr lang="pl-PL" b="1" dirty="0">
                <a:solidFill>
                  <a:srgbClr val="FF0000"/>
                </a:solidFill>
                <a:latin typeface="Arial Unicode MS" pitchFamily="34" charset="-128"/>
              </a:rPr>
              <a:t>Metoda określania współrzędnych i zużycia ostrza i zużycia ostrza noża na tokarkach NC </a:t>
            </a:r>
            <a:endParaRPr lang="en-US" sz="1800" b="1" dirty="0">
              <a:solidFill>
                <a:srgbClr val="FF0000"/>
              </a:solidFill>
              <a:latin typeface="Arial Unicode MS" pitchFamily="34" charset="-128"/>
            </a:endParaRP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Opiekun naukowy: prof. dr hab. inż. Maciej Szafarczyk</a:t>
            </a:r>
          </a:p>
          <a:p>
            <a:pPr eaLnBrk="1" hangingPunct="1"/>
            <a:r>
              <a:rPr lang="pl-PL" b="1" dirty="0" smtClean="0">
                <a:solidFill>
                  <a:srgbClr val="00B050"/>
                </a:solidFill>
                <a:latin typeface="Arial Unicode MS" pitchFamily="34" charset="-128"/>
              </a:rPr>
              <a:t>Obroniona</a:t>
            </a:r>
            <a:r>
              <a:rPr lang="en-US" b="1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pl-PL" b="1" dirty="0">
                <a:solidFill>
                  <a:srgbClr val="00B050"/>
                </a:solidFill>
                <a:latin typeface="Arial Unicode MS" pitchFamily="34" charset="-128"/>
              </a:rPr>
              <a:t>22.02.2012 r.</a:t>
            </a:r>
          </a:p>
          <a:p>
            <a:pPr eaLnBrk="1" hangingPunct="1"/>
            <a:endParaRPr lang="pl-PL" sz="1800" b="1" dirty="0">
              <a:solidFill>
                <a:srgbClr val="FF0000"/>
              </a:solidFill>
              <a:latin typeface="Arial Unicode MS" pitchFamily="34" charset="-128"/>
            </a:endParaRP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Doktorant: mgr inż. Tomasz Urbański</a:t>
            </a:r>
          </a:p>
          <a:p>
            <a:pPr eaLnBrk="1" hangingPunct="1"/>
            <a:r>
              <a:rPr lang="pl-PL" b="1" dirty="0">
                <a:solidFill>
                  <a:srgbClr val="FF0000"/>
                </a:solidFill>
                <a:latin typeface="Arial Unicode MS" pitchFamily="34" charset="-128"/>
              </a:rPr>
              <a:t>Automatyczna selekcja miar sygnałów do diagnostyki stanu narzędzia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Opiekun naukowy: prof. dr hab. inż. Krzysztof Jemielniak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Obrona: planowana – </a:t>
            </a:r>
            <a:r>
              <a:rPr lang="pl-PL" sz="1800" dirty="0" smtClean="0">
                <a:latin typeface="Arial Unicode MS" pitchFamily="34" charset="-128"/>
              </a:rPr>
              <a:t>październik 2012 </a:t>
            </a:r>
            <a:r>
              <a:rPr lang="pl-PL" sz="1800" dirty="0">
                <a:latin typeface="Arial Unicode MS" pitchFamily="34" charset="-128"/>
              </a:rPr>
              <a:t>r.</a:t>
            </a:r>
          </a:p>
          <a:p>
            <a:pPr eaLnBrk="1" hangingPunct="1"/>
            <a:endParaRPr lang="pl-PL" sz="1800" b="1" dirty="0">
              <a:latin typeface="Arial Unicode MS" pitchFamily="34" charset="-128"/>
            </a:endParaRPr>
          </a:p>
          <a:p>
            <a:pPr eaLnBrk="1" hangingPunct="1"/>
            <a:endParaRPr lang="pl-PL" sz="1800" b="1" dirty="0">
              <a:latin typeface="Arial Unicode MS" pitchFamily="34" charset="-128"/>
            </a:endParaRPr>
          </a:p>
          <a:p>
            <a:pPr eaLnBrk="1" hangingPunct="1"/>
            <a:endParaRPr lang="pl-PL" sz="1800" b="1" dirty="0">
              <a:latin typeface="Arial Unicode MS" pitchFamily="34" charset="-128"/>
            </a:endParaRPr>
          </a:p>
          <a:p>
            <a:pPr eaLnBrk="1" hangingPunct="1"/>
            <a:endParaRPr lang="pl-PL" sz="1600" b="1" dirty="0">
              <a:latin typeface="Arial Unicode MS" pitchFamily="34" charset="-128"/>
            </a:endParaRPr>
          </a:p>
        </p:txBody>
      </p:sp>
      <p:pic>
        <p:nvPicPr>
          <p:cNvPr id="1536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716338"/>
            <a:ext cx="17621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947738"/>
            <a:ext cx="178593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8313" y="692150"/>
            <a:ext cx="82804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sz="1400" b="1" dirty="0">
              <a:latin typeface="Arial Unicode MS" pitchFamily="34" charset="-128"/>
            </a:endParaRPr>
          </a:p>
          <a:p>
            <a:pPr eaLnBrk="1" hangingPunct="1"/>
            <a:r>
              <a:rPr lang="pl-PL" sz="2000" b="1" dirty="0">
                <a:solidFill>
                  <a:srgbClr val="003366"/>
                </a:solidFill>
                <a:latin typeface="Arial Unicode MS" pitchFamily="34" charset="-128"/>
              </a:rPr>
              <a:t>Planowane prace habilitacyjne (robocze tytuły, zakresy tematyczne) (4)</a:t>
            </a:r>
            <a:r>
              <a:rPr lang="pl-PL" sz="2000" dirty="0">
                <a:solidFill>
                  <a:srgbClr val="003366"/>
                </a:solidFill>
                <a:latin typeface="Arial Unicode MS" pitchFamily="34" charset="-128"/>
              </a:rPr>
              <a:t>:</a:t>
            </a:r>
          </a:p>
          <a:p>
            <a:pPr eaLnBrk="1" hangingPunct="1"/>
            <a:endParaRPr lang="pl-PL" sz="2000" dirty="0">
              <a:solidFill>
                <a:srgbClr val="003366"/>
              </a:solidFill>
              <a:latin typeface="Arial Unicode MS" pitchFamily="34" charset="-128"/>
            </a:endParaRPr>
          </a:p>
          <a:p>
            <a:pPr eaLnBrk="1" hangingPunct="1"/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dr inż. Sebastian 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Bombiński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: </a:t>
            </a:r>
          </a:p>
          <a:p>
            <a:pPr eaLnBrk="1" hangingPunct="1"/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„Metody sztucznej inteligencji w diagnostyce procesu skrawania”</a:t>
            </a:r>
          </a:p>
          <a:p>
            <a:pPr eaLnBrk="1" hangingPunct="1"/>
            <a:endParaRPr lang="pl-PL" sz="1800" dirty="0">
              <a:latin typeface="Arial Unicode MS" pitchFamily="34" charset="-128"/>
            </a:endParaRP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dr inż. Joanna Kossakowska: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„Zaawansowane metody przetwarzania sygnałów w diagnostyce procesu skrawania”</a:t>
            </a:r>
          </a:p>
          <a:p>
            <a:pPr eaLnBrk="1" hangingPunct="1"/>
            <a:endParaRPr lang="pl-PL" sz="1800" dirty="0">
              <a:latin typeface="Arial Unicode MS" pitchFamily="34" charset="-128"/>
            </a:endParaRP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dr inż. Jarosław Chrzanowski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 „Badanie dokładności dynamicznej obrabiarek sterowanych numerycznie” </a:t>
            </a:r>
          </a:p>
          <a:p>
            <a:pPr eaLnBrk="1" hangingPunct="1"/>
            <a:endParaRPr lang="pl-PL" sz="1800" dirty="0">
              <a:latin typeface="Arial Unicode MS" pitchFamily="34" charset="-128"/>
            </a:endParaRP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dr inż. Piotr </a:t>
            </a:r>
            <a:r>
              <a:rPr lang="pl-PL" sz="1800" dirty="0" err="1">
                <a:latin typeface="Arial Unicode MS" pitchFamily="34" charset="-128"/>
              </a:rPr>
              <a:t>Szulewski</a:t>
            </a:r>
            <a:r>
              <a:rPr lang="pl-PL" sz="1800" dirty="0">
                <a:latin typeface="Arial Unicode MS" pitchFamily="34" charset="-128"/>
              </a:rPr>
              <a:t>: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„Informatyczne systemy komunikacyjne w środowiskach przemysłowych”</a:t>
            </a:r>
          </a:p>
          <a:p>
            <a:pPr eaLnBrk="1" hangingPunct="1"/>
            <a:endParaRPr lang="pl-PL" sz="1800" dirty="0">
              <a:latin typeface="Arial Unicode MS" pitchFamily="34" charset="-128"/>
            </a:endParaRP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dr inż. Rafał </a:t>
            </a:r>
            <a:r>
              <a:rPr lang="pl-PL" sz="1800" dirty="0" err="1">
                <a:latin typeface="Arial Unicode MS" pitchFamily="34" charset="-128"/>
              </a:rPr>
              <a:t>Wypysiński</a:t>
            </a:r>
            <a:r>
              <a:rPr lang="pl-PL" sz="1800" dirty="0">
                <a:latin typeface="Arial Unicode MS" pitchFamily="34" charset="-128"/>
              </a:rPr>
              <a:t>: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„Numeryczna symulacja nieliniowych drgań samowzbudnych”</a:t>
            </a:r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pPr eaLnBrk="1" hangingPunct="1"/>
            <a:r>
              <a:rPr lang="pl-PL" dirty="0" smtClean="0"/>
              <a:t>Główne wyniki zrealizowanych prac badawczych</a:t>
            </a:r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979488" y="1844675"/>
            <a:ext cx="67452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sz="1400">
                <a:latin typeface="Arial" charset="0"/>
              </a:rPr>
              <a:t>Główne wyniki zrealizowanych prac badawczych </a:t>
            </a:r>
          </a:p>
          <a:p>
            <a:pPr algn="ctr" eaLnBrk="1" hangingPunct="1"/>
            <a:r>
              <a:rPr lang="pl-PL" sz="1400">
                <a:latin typeface="Arial" charset="0"/>
              </a:rPr>
              <a:t>w okresie pierwszego i drugiego kwartału 2012 – będą przedstawione na plakatach.</a:t>
            </a:r>
          </a:p>
          <a:p>
            <a:pPr algn="ctr" eaLnBrk="1" hangingPunct="1"/>
            <a:r>
              <a:rPr lang="pl-PL" sz="1400">
                <a:latin typeface="Arial" charset="0"/>
              </a:rPr>
              <a:t>W prezentacji lidera podać należy </a:t>
            </a:r>
          </a:p>
          <a:p>
            <a:pPr algn="ctr" eaLnBrk="1" hangingPunct="1"/>
            <a:r>
              <a:rPr lang="pl-PL" sz="1600" b="1">
                <a:latin typeface="Arial" charset="0"/>
              </a:rPr>
              <a:t>TYLKO WYBRANY WYNIK</a:t>
            </a:r>
          </a:p>
          <a:p>
            <a:pPr algn="ctr" eaLnBrk="1" hangingPunct="1"/>
            <a:r>
              <a:rPr lang="pl-PL" sz="1400">
                <a:latin typeface="Arial" charset="0"/>
              </a:rPr>
              <a:t>jako reprezentujący wyniki będące rezultatem badań zrealizoawnych </a:t>
            </a:r>
          </a:p>
          <a:p>
            <a:pPr algn="ctr" eaLnBrk="1" hangingPunct="1"/>
            <a:r>
              <a:rPr lang="pl-PL" sz="1600" b="1">
                <a:latin typeface="Arial" charset="0"/>
              </a:rPr>
              <a:t>w I półroczu 2012 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1109663"/>
            <a:ext cx="85328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pl-PL" sz="1400" dirty="0" smtClean="0">
              <a:solidFill>
                <a:srgbClr val="003366"/>
              </a:solidFill>
              <a:latin typeface="Arial Unicode MS" pitchFamily="34" charset="-128"/>
            </a:endParaRPr>
          </a:p>
          <a:p>
            <a:pPr>
              <a:defRPr/>
            </a:pPr>
            <a:r>
              <a:rPr lang="pl-PL" sz="2000" b="1" dirty="0" smtClean="0">
                <a:solidFill>
                  <a:srgbClr val="003366"/>
                </a:solidFill>
                <a:latin typeface="Arial Unicode MS" pitchFamily="34" charset="-128"/>
              </a:rPr>
              <a:t>Wnioski patentowe</a:t>
            </a:r>
            <a:r>
              <a:rPr lang="en-US" sz="2000" b="1" dirty="0" smtClean="0">
                <a:solidFill>
                  <a:srgbClr val="003366"/>
                </a:solidFill>
                <a:latin typeface="Arial Unicode MS" pitchFamily="34" charset="-128"/>
              </a:rPr>
              <a:t> </a:t>
            </a:r>
            <a:r>
              <a:rPr lang="pl-PL" sz="2000" b="1" dirty="0" smtClean="0">
                <a:solidFill>
                  <a:srgbClr val="003366"/>
                </a:solidFill>
                <a:latin typeface="Arial Unicode MS" pitchFamily="34" charset="-128"/>
              </a:rPr>
              <a:t>(2)</a:t>
            </a:r>
            <a:endParaRPr lang="pl-PL" sz="2000" b="1" dirty="0" smtClean="0">
              <a:solidFill>
                <a:srgbClr val="003366"/>
              </a:solidFill>
              <a:latin typeface="Arial" charset="0"/>
            </a:endParaRPr>
          </a:p>
          <a:p>
            <a:pPr>
              <a:defRPr/>
            </a:pPr>
            <a:endParaRPr lang="pl-PL" sz="1800" b="1" dirty="0" smtClean="0">
              <a:solidFill>
                <a:srgbClr val="003366"/>
              </a:solidFill>
              <a:latin typeface="Arial" charset="0"/>
            </a:endParaRPr>
          </a:p>
          <a:p>
            <a:pPr>
              <a:defRPr/>
            </a:pPr>
            <a:r>
              <a:rPr lang="pl-PL" sz="1800" dirty="0" smtClean="0">
                <a:latin typeface="+mn-lt"/>
              </a:rPr>
              <a:t>Złożono dwa </a:t>
            </a:r>
            <a:r>
              <a:rPr lang="pl-PL" sz="1800" dirty="0">
                <a:latin typeface="+mn-lt"/>
              </a:rPr>
              <a:t>wnioski do Urzędu Patentowego</a:t>
            </a:r>
            <a:r>
              <a:rPr lang="pl-PL" sz="1800" dirty="0" smtClean="0">
                <a:latin typeface="+mn-lt"/>
              </a:rPr>
              <a:t>:</a:t>
            </a:r>
          </a:p>
          <a:p>
            <a:pPr>
              <a:defRPr/>
            </a:pPr>
            <a:endParaRPr lang="pl-PL" sz="1800" dirty="0">
              <a:latin typeface="+mn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1800" dirty="0">
                <a:latin typeface="+mn-lt"/>
              </a:rPr>
              <a:t>„Urządzenie do pozycjonowania </a:t>
            </a:r>
            <a:r>
              <a:rPr lang="pl-PL" sz="1800" dirty="0" smtClean="0">
                <a:latin typeface="+mn-lt"/>
              </a:rPr>
              <a:t>i  </a:t>
            </a:r>
            <a:r>
              <a:rPr lang="pl-PL" sz="1800" dirty="0">
                <a:latin typeface="+mn-lt"/>
              </a:rPr>
              <a:t>bezpośredniego pomiaru zużycia narzędzi maszyn sterowanych numerycznie”. Zgłoszenie z dnia 27.11.2011 </a:t>
            </a: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pod </a:t>
            </a:r>
            <a:r>
              <a:rPr lang="pl-PL" sz="1800" dirty="0">
                <a:latin typeface="+mn-lt"/>
              </a:rPr>
              <a:t>nr Z-397136</a:t>
            </a:r>
            <a:r>
              <a:rPr lang="pl-PL" sz="1800" dirty="0" smtClean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pl-PL" sz="1800" dirty="0">
              <a:latin typeface="+mn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1800" dirty="0">
                <a:latin typeface="+mn-lt"/>
              </a:rPr>
              <a:t>„Układ pomiarowo-ruchowy sondy narzędziowej”. Zgłoszenie z dnia 27.11.2011 pod nr Z-397137.</a:t>
            </a:r>
            <a:endParaRPr lang="pl-PL" sz="1600" b="1" dirty="0" smtClean="0">
              <a:latin typeface="+mn-lt"/>
            </a:endParaRPr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1638" y="0"/>
            <a:ext cx="4932362" cy="647700"/>
          </a:xfrm>
        </p:spPr>
        <p:txBody>
          <a:bodyPr/>
          <a:lstStyle/>
          <a:p>
            <a:pPr eaLnBrk="1" hangingPunct="1"/>
            <a:r>
              <a:rPr lang="pl-PL" smtClean="0"/>
              <a:t>Stan współpracy </a:t>
            </a:r>
            <a:br>
              <a:rPr lang="pl-PL" smtClean="0"/>
            </a:br>
            <a:r>
              <a:rPr lang="pl-PL" smtClean="0"/>
              <a:t>z przedsiębiorstwami  Doliny Lotniczej</a:t>
            </a:r>
          </a:p>
        </p:txBody>
      </p:sp>
      <p:sp>
        <p:nvSpPr>
          <p:cNvPr id="19459" name="Text Box 13"/>
          <p:cNvSpPr txBox="1">
            <a:spLocks noChangeArrowheads="1"/>
          </p:cNvSpPr>
          <p:nvPr/>
        </p:nvSpPr>
        <p:spPr bwMode="auto">
          <a:xfrm>
            <a:off x="539750" y="908050"/>
            <a:ext cx="7077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sz="2800">
                <a:latin typeface="Arial" charset="0"/>
              </a:rPr>
              <a:t>Stan współpracy z przedsiębiorstwami lotniczymi Doliny Lotniczej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42987" y="2031206"/>
            <a:ext cx="7058025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4500" indent="-444500">
              <a:lnSpc>
                <a:spcPct val="150000"/>
              </a:lnSpc>
              <a:buFontTx/>
              <a:buChar char="•"/>
              <a:defRPr/>
            </a:pPr>
            <a:r>
              <a:rPr lang="pl-PL" sz="2000" dirty="0">
                <a:latin typeface="Arial" pitchFamily="34" charset="0"/>
              </a:rPr>
              <a:t>WSK Rzeszów</a:t>
            </a:r>
          </a:p>
          <a:p>
            <a:pPr marL="444500" indent="-444500">
              <a:lnSpc>
                <a:spcPct val="150000"/>
              </a:lnSpc>
              <a:buFontTx/>
              <a:buChar char="•"/>
              <a:defRPr/>
            </a:pPr>
            <a:r>
              <a:rPr lang="pl-PL" sz="2000" dirty="0" err="1">
                <a:latin typeface="Arial" pitchFamily="34" charset="0"/>
              </a:rPr>
              <a:t>Ultratech</a:t>
            </a:r>
            <a:r>
              <a:rPr lang="pl-PL" sz="2000" dirty="0">
                <a:latin typeface="Arial" pitchFamily="34" charset="0"/>
              </a:rPr>
              <a:t> Sp. z o.o.  </a:t>
            </a:r>
          </a:p>
          <a:p>
            <a:pPr marL="444500" indent="-444500">
              <a:lnSpc>
                <a:spcPct val="150000"/>
              </a:lnSpc>
              <a:buFontTx/>
              <a:buChar char="•"/>
              <a:defRPr/>
            </a:pPr>
            <a:r>
              <a:rPr lang="pl-PL" sz="2000" dirty="0" err="1">
                <a:latin typeface="Arial" pitchFamily="34" charset="0"/>
              </a:rPr>
              <a:t>Hispano-Suiza</a:t>
            </a:r>
            <a:r>
              <a:rPr lang="pl-PL" sz="2000" dirty="0">
                <a:latin typeface="Arial" pitchFamily="34" charset="0"/>
              </a:rPr>
              <a:t> Polska Sp. z o.o. </a:t>
            </a:r>
          </a:p>
          <a:p>
            <a:pPr marL="444500" indent="-444500">
              <a:lnSpc>
                <a:spcPct val="150000"/>
              </a:lnSpc>
              <a:buFontTx/>
              <a:buChar char="•"/>
              <a:defRPr/>
            </a:pPr>
            <a:r>
              <a:rPr lang="pl-PL" sz="2000" dirty="0">
                <a:latin typeface="Arial" pitchFamily="34" charset="0"/>
              </a:rPr>
              <a:t>PZL Mielec</a:t>
            </a:r>
          </a:p>
          <a:p>
            <a:pPr>
              <a:lnSpc>
                <a:spcPct val="150000"/>
              </a:lnSpc>
              <a:defRPr/>
            </a:pPr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1042987" y="4525064"/>
            <a:ext cx="6012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dirty="0">
                <a:solidFill>
                  <a:srgbClr val="000000"/>
                </a:solidFill>
                <a:latin typeface="Arial" charset="0"/>
              </a:rPr>
              <a:t>Podjęto tematykę prowadzonych badań wynikającą z problemów z obróbką cienkościenny elementów wykonanych ze stopów tytanu, wytwarzanych w WSK „PZL- Rzeszów” S.A. </a:t>
            </a:r>
            <a:r>
              <a:rPr lang="pl-PL" sz="1600" dirty="0" err="1">
                <a:solidFill>
                  <a:srgbClr val="000000"/>
                </a:solidFill>
                <a:latin typeface="Arial" charset="0"/>
              </a:rPr>
              <a:t>Ultratech</a:t>
            </a:r>
            <a:r>
              <a:rPr lang="pl-P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Arial" charset="0"/>
              </a:rPr>
              <a:t>Sp.zoo</a:t>
            </a:r>
            <a:r>
              <a:rPr lang="pl-PL" sz="1600" dirty="0">
                <a:solidFill>
                  <a:srgbClr val="000000"/>
                </a:solidFill>
                <a:latin typeface="Arial" charset="0"/>
              </a:rPr>
              <a:t>. Wyniki badań umożliwią poprawę stabilności i wzrost wydajności procesu obróbki skrawaniem.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7" y="4494366"/>
            <a:ext cx="8064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2380456"/>
            <a:ext cx="10826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43000" y="698500"/>
            <a:ext cx="72009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b="1" dirty="0">
                <a:solidFill>
                  <a:srgbClr val="003366"/>
                </a:solidFill>
                <a:latin typeface="Arial Unicode MS" pitchFamily="34" charset="-128"/>
              </a:rPr>
              <a:t>Zespół realizujący dotychczasowe podzadania</a:t>
            </a:r>
          </a:p>
          <a:p>
            <a:pPr eaLnBrk="1" hangingPunct="1"/>
            <a:endParaRPr lang="pl-PL" sz="1800" dirty="0">
              <a:latin typeface="Arial Unicode MS" pitchFamily="34" charset="-128"/>
            </a:endParaRP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prof. dr hab. </a:t>
            </a:r>
            <a:r>
              <a:rPr lang="pl-PL" sz="1800" dirty="0" err="1">
                <a:latin typeface="Arial Unicode MS" pitchFamily="34" charset="-128"/>
              </a:rPr>
              <a:t>inz</a:t>
            </a:r>
            <a:r>
              <a:rPr lang="pl-PL" sz="1800" dirty="0">
                <a:latin typeface="Arial Unicode MS" pitchFamily="34" charset="-128"/>
              </a:rPr>
              <a:t>. Krzysztof Jemielniak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dr inż. Sebastian </a:t>
            </a:r>
            <a:r>
              <a:rPr lang="pl-PL" sz="1800" dirty="0" err="1">
                <a:latin typeface="Arial Unicode MS" pitchFamily="34" charset="-128"/>
              </a:rPr>
              <a:t>Bombiński</a:t>
            </a:r>
            <a:endParaRPr lang="pl-PL" sz="1800" dirty="0">
              <a:latin typeface="Arial Unicode MS" pitchFamily="34" charset="-128"/>
            </a:endParaRP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dr inż. Jarosław Chrzanowski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dr inż. Joanna Kossakowska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dr inż. Mirosław Nejman</a:t>
            </a:r>
          </a:p>
          <a:p>
            <a:pPr eaLnBrk="1" hangingPunct="1"/>
            <a:r>
              <a:rPr lang="pl-PL" sz="1800" dirty="0" smtClean="0">
                <a:latin typeface="Arial Unicode MS" pitchFamily="34" charset="-128"/>
              </a:rPr>
              <a:t>dr </a:t>
            </a:r>
            <a:r>
              <a:rPr lang="pl-PL" sz="1800" dirty="0">
                <a:latin typeface="Arial Unicode MS" pitchFamily="34" charset="-128"/>
              </a:rPr>
              <a:t>inż. Dominika </a:t>
            </a:r>
            <a:r>
              <a:rPr lang="pl-PL" sz="1800" dirty="0" err="1">
                <a:latin typeface="Arial Unicode MS" pitchFamily="34" charset="-128"/>
              </a:rPr>
              <a:t>Śniegulska</a:t>
            </a:r>
            <a:r>
              <a:rPr lang="pl-PL" sz="1800" dirty="0">
                <a:latin typeface="Arial Unicode MS" pitchFamily="34" charset="-128"/>
              </a:rPr>
              <a:t> – Grądzka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dr inż. Rafał </a:t>
            </a:r>
            <a:r>
              <a:rPr lang="pl-PL" sz="1800" dirty="0" err="1">
                <a:latin typeface="Arial Unicode MS" pitchFamily="34" charset="-128"/>
              </a:rPr>
              <a:t>Wypysiński</a:t>
            </a:r>
            <a:endParaRPr lang="pl-PL" sz="1800" dirty="0">
              <a:latin typeface="Arial Unicode MS" pitchFamily="34" charset="-128"/>
            </a:endParaRPr>
          </a:p>
          <a:p>
            <a:pPr eaLnBrk="1" hangingPunct="1"/>
            <a:r>
              <a:rPr lang="pl-PL" sz="1800" dirty="0" smtClean="0">
                <a:latin typeface="Arial Unicode MS" pitchFamily="34" charset="-128"/>
              </a:rPr>
              <a:t>mgr </a:t>
            </a:r>
            <a:r>
              <a:rPr lang="pl-PL" sz="1800" dirty="0">
                <a:latin typeface="Arial Unicode MS" pitchFamily="34" charset="-128"/>
              </a:rPr>
              <a:t>inż. Tomasz Urbański - doktorant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mgr inż. Maciej Winiarski</a:t>
            </a:r>
          </a:p>
          <a:p>
            <a:pPr eaLnBrk="1" hangingPunct="1"/>
            <a:r>
              <a:rPr lang="pl-PL" sz="1800" dirty="0" smtClean="0">
                <a:latin typeface="Arial Unicode MS" pitchFamily="34" charset="-128"/>
              </a:rPr>
              <a:t>już dr </a:t>
            </a:r>
            <a:r>
              <a:rPr lang="pl-PL" sz="1800" dirty="0">
                <a:latin typeface="Arial Unicode MS" pitchFamily="34" charset="-128"/>
              </a:rPr>
              <a:t>inż. Radosław Gościniak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inż. Marian </a:t>
            </a:r>
            <a:r>
              <a:rPr lang="pl-PL" sz="1800" dirty="0" err="1">
                <a:latin typeface="Arial Unicode MS" pitchFamily="34" charset="-128"/>
              </a:rPr>
              <a:t>Szumigalski</a:t>
            </a:r>
            <a:endParaRPr lang="pl-PL" sz="1800" dirty="0">
              <a:latin typeface="Arial Unicode MS" pitchFamily="34" charset="-128"/>
            </a:endParaRP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inż. Jakub Żaczek – student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inż. Piotr Bąk - student</a:t>
            </a:r>
          </a:p>
          <a:p>
            <a:pPr eaLnBrk="1" hangingPunct="1"/>
            <a:r>
              <a:rPr lang="pl-PL" sz="1800" dirty="0">
                <a:latin typeface="Arial Unicode MS" pitchFamily="34" charset="-128"/>
              </a:rPr>
              <a:t>Tomasz Brzeziński – pracownik </a:t>
            </a:r>
            <a:r>
              <a:rPr lang="pl-PL" sz="1800" dirty="0" smtClean="0">
                <a:latin typeface="Arial Unicode MS" pitchFamily="34" charset="-128"/>
              </a:rPr>
              <a:t>techniczny</a:t>
            </a:r>
            <a:endParaRPr lang="pl-PL" sz="1800" dirty="0">
              <a:latin typeface="Arial Unicode MS" pitchFamily="34" charset="-128"/>
            </a:endParaRPr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4656138"/>
            <a:ext cx="8064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905000" y="36576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4400">
                <a:solidFill>
                  <a:srgbClr val="003366"/>
                </a:solidFill>
                <a:latin typeface="Tahoma" pitchFamily="34" charset="0"/>
              </a:rPr>
              <a:t>Dziękuję za uwagę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886325"/>
            <a:ext cx="10826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11188" y="869950"/>
            <a:ext cx="82819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pl-PL" sz="1800" dirty="0">
                <a:solidFill>
                  <a:srgbClr val="003366"/>
                </a:solidFill>
                <a:latin typeface="Tahoma" pitchFamily="34" charset="0"/>
              </a:rPr>
              <a:t>Zadanie Badawcze 2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pl-PL" dirty="0">
                <a:solidFill>
                  <a:srgbClr val="336699"/>
                </a:solidFill>
                <a:latin typeface="Tahoma" pitchFamily="34" charset="0"/>
              </a:rPr>
              <a:t>Modelowanie, konstruowanie i kontrolowanie procesu HSM z uwzględnieniem skonfigurowanego układu maszyna-przyrząd-detal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08050"/>
            <a:ext cx="3524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8313" y="542925"/>
            <a:ext cx="8691562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pl-PL" sz="2000" b="1" dirty="0">
                <a:solidFill>
                  <a:srgbClr val="336699"/>
                </a:solidFill>
                <a:latin typeface="Tahoma" pitchFamily="34" charset="0"/>
              </a:rPr>
              <a:t>Cele prac badawczych: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pl-PL" sz="1800" b="1" dirty="0">
                <a:solidFill>
                  <a:srgbClr val="003366"/>
                </a:solidFill>
                <a:latin typeface="Tahoma" pitchFamily="34" charset="0"/>
              </a:rPr>
              <a:t>2.1 Modelowanie procesów HSM</a:t>
            </a:r>
          </a:p>
          <a:p>
            <a:pPr eaLnBrk="1" hangingPunct="1">
              <a:lnSpc>
                <a:spcPct val="110000"/>
              </a:lnSpc>
            </a:pPr>
            <a:r>
              <a:rPr lang="pl-PL" sz="2000" dirty="0">
                <a:solidFill>
                  <a:srgbClr val="003366"/>
                </a:solidFill>
                <a:latin typeface="Tahoma" pitchFamily="34" charset="0"/>
              </a:rPr>
              <a:t>	Opracowanie modeli matematycznych i optymalizacja wydajnościowej tego procesu.</a:t>
            </a:r>
            <a:r>
              <a:rPr lang="pl-PL" sz="1800" dirty="0">
                <a:solidFill>
                  <a:srgbClr val="003366"/>
                </a:solidFill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pl-PL" sz="1800" dirty="0">
                <a:solidFill>
                  <a:srgbClr val="003366"/>
                </a:solidFill>
                <a:latin typeface="Tahoma" pitchFamily="34" charset="0"/>
              </a:rPr>
              <a:t>		Okres realizacji: 01.2010-12.2010</a:t>
            </a:r>
            <a:endParaRPr lang="pl-PL" sz="1800" b="1" dirty="0">
              <a:solidFill>
                <a:srgbClr val="003366"/>
              </a:solidFill>
              <a:latin typeface="Tahom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pl-PL" sz="1800" b="1" dirty="0">
                <a:solidFill>
                  <a:srgbClr val="0070C0"/>
                </a:solidFill>
                <a:latin typeface="Tahoma" pitchFamily="34" charset="0"/>
              </a:rPr>
              <a:t>2.2	Nadzorowanie stanu obrabiarek do HSM</a:t>
            </a:r>
            <a:endParaRPr lang="pl-PL" sz="1800" dirty="0">
              <a:solidFill>
                <a:srgbClr val="0070C0"/>
              </a:solidFill>
              <a:latin typeface="Tahoma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pl-PL" sz="2000" dirty="0">
                <a:solidFill>
                  <a:srgbClr val="0070C0"/>
                </a:solidFill>
                <a:latin typeface="Tahoma" pitchFamily="34" charset="0"/>
              </a:rPr>
              <a:t>	Opracowanie metod nadzorowanie stanu obrabiarek do HSM. </a:t>
            </a:r>
          </a:p>
          <a:p>
            <a:pPr eaLnBrk="1" hangingPunct="1">
              <a:lnSpc>
                <a:spcPct val="110000"/>
              </a:lnSpc>
            </a:pPr>
            <a:r>
              <a:rPr lang="pl-PL" sz="2000" dirty="0">
                <a:solidFill>
                  <a:srgbClr val="0070C0"/>
                </a:solidFill>
                <a:latin typeface="Tahoma" pitchFamily="34" charset="0"/>
              </a:rPr>
              <a:t>		</a:t>
            </a:r>
            <a:r>
              <a:rPr lang="pl-PL" sz="1800" dirty="0">
                <a:solidFill>
                  <a:srgbClr val="0070C0"/>
                </a:solidFill>
                <a:latin typeface="Tahoma" pitchFamily="34" charset="0"/>
              </a:rPr>
              <a:t>Okres realizacji: 07.201</a:t>
            </a:r>
            <a:r>
              <a:rPr lang="en-US" sz="1800" dirty="0">
                <a:solidFill>
                  <a:srgbClr val="0070C0"/>
                </a:solidFill>
                <a:latin typeface="Tahoma" pitchFamily="34" charset="0"/>
              </a:rPr>
              <a:t>1</a:t>
            </a:r>
            <a:r>
              <a:rPr lang="pl-PL" sz="1800" dirty="0">
                <a:solidFill>
                  <a:srgbClr val="0070C0"/>
                </a:solidFill>
                <a:latin typeface="Tahoma" pitchFamily="34" charset="0"/>
              </a:rPr>
              <a:t>-</a:t>
            </a:r>
            <a:r>
              <a:rPr lang="en-US" sz="1800" dirty="0">
                <a:solidFill>
                  <a:srgbClr val="0070C0"/>
                </a:solidFill>
                <a:latin typeface="Tahoma" pitchFamily="34" charset="0"/>
              </a:rPr>
              <a:t>06</a:t>
            </a:r>
            <a:r>
              <a:rPr lang="pl-PL" sz="1800" dirty="0">
                <a:solidFill>
                  <a:srgbClr val="0070C0"/>
                </a:solidFill>
                <a:latin typeface="Tahoma" pitchFamily="34" charset="0"/>
              </a:rPr>
              <a:t>.201</a:t>
            </a:r>
            <a:r>
              <a:rPr lang="en-US" sz="1800" dirty="0">
                <a:solidFill>
                  <a:srgbClr val="0070C0"/>
                </a:solidFill>
                <a:latin typeface="Tahoma" pitchFamily="34" charset="0"/>
              </a:rPr>
              <a:t>3</a:t>
            </a:r>
            <a:endParaRPr lang="pl-PL" sz="1800" b="1" dirty="0">
              <a:solidFill>
                <a:srgbClr val="0070C0"/>
              </a:solidFill>
              <a:latin typeface="Tahom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</a:pPr>
            <a:r>
              <a:rPr lang="pl-PL" sz="1800" b="1" dirty="0">
                <a:solidFill>
                  <a:srgbClr val="003366"/>
                </a:solidFill>
                <a:latin typeface="Tahoma" pitchFamily="34" charset="0"/>
              </a:rPr>
              <a:t>2.3 Układy diagnostyki stanu narzędzia i procesu skrawania dla przemysłu lotniczego </a:t>
            </a:r>
            <a:endParaRPr lang="pl-PL" sz="1800" dirty="0">
              <a:solidFill>
                <a:srgbClr val="003366"/>
              </a:solidFill>
              <a:latin typeface="Tahoma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pl-PL" sz="2000" dirty="0">
                <a:solidFill>
                  <a:srgbClr val="003366"/>
                </a:solidFill>
                <a:latin typeface="Tahoma" pitchFamily="34" charset="0"/>
              </a:rPr>
              <a:t>	</a:t>
            </a:r>
            <a:r>
              <a:rPr lang="pl-PL" sz="2000" dirty="0" smtClean="0">
                <a:solidFill>
                  <a:srgbClr val="003366"/>
                </a:solidFill>
                <a:latin typeface="Tahoma" pitchFamily="34" charset="0"/>
              </a:rPr>
              <a:t>Opracowanie systemów akwizycji danych dla układu diagnostyki procesu skrawania</a:t>
            </a:r>
            <a:endParaRPr lang="pl-PL" sz="2000" dirty="0">
              <a:solidFill>
                <a:srgbClr val="003366"/>
              </a:solidFill>
              <a:latin typeface="Tahom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pl-PL" sz="2000" dirty="0">
                <a:solidFill>
                  <a:srgbClr val="003366"/>
                </a:solidFill>
                <a:latin typeface="Tahoma" pitchFamily="34" charset="0"/>
              </a:rPr>
              <a:t>	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</a:rPr>
              <a:t>	</a:t>
            </a:r>
            <a:r>
              <a:rPr lang="pl-PL" sz="1800" b="1" dirty="0">
                <a:solidFill>
                  <a:srgbClr val="000099"/>
                </a:solidFill>
                <a:latin typeface="Tahoma" pitchFamily="34" charset="0"/>
              </a:rPr>
              <a:t>Okres realizacji: </a:t>
            </a:r>
            <a:r>
              <a:rPr lang="pl-PL" sz="1800" b="1" dirty="0" smtClean="0">
                <a:solidFill>
                  <a:srgbClr val="000099"/>
                </a:solidFill>
                <a:latin typeface="Tahoma" pitchFamily="34" charset="0"/>
              </a:rPr>
              <a:t>07.2008-06.2013</a:t>
            </a:r>
            <a:endParaRPr lang="pl-PL" sz="18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819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06" y="2830512"/>
            <a:ext cx="5254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4154488"/>
            <a:ext cx="5254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7538" y="0"/>
            <a:ext cx="4270375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800" dirty="0" smtClean="0"/>
              <a:t>Główne wyniki zrealizowanych prac badawczych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r>
              <a:rPr lang="pl-PL"/>
              <a:t>Główne wyniki zrealizowanych prac badawczych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5536" y="54868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003366"/>
                </a:solidFill>
                <a:latin typeface="Tahoma" pitchFamily="34" charset="0"/>
              </a:rPr>
              <a:t>2.1 Modelowanie procesów HSM</a:t>
            </a:r>
          </a:p>
          <a:p>
            <a:pPr marL="355600" algn="ctr"/>
            <a:r>
              <a:rPr lang="pl-PL" sz="2000" dirty="0" smtClean="0">
                <a:latin typeface="+mn-lt"/>
              </a:rPr>
              <a:t>Stabilność procesu frezowania cienkościennych elementów ze stopu Ti6Al4V stosowanych w konstrukcjach lotniczych</a:t>
            </a:r>
            <a:endParaRPr lang="pl-PL" sz="2000" dirty="0">
              <a:latin typeface="+mn-lt"/>
            </a:endParaRPr>
          </a:p>
        </p:txBody>
      </p:sp>
      <p:pic>
        <p:nvPicPr>
          <p:cNvPr id="18436" name="Picture 4" descr="D:\Documents and Settings\p527138\Desktop\Obraz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12976"/>
            <a:ext cx="3199088" cy="1944216"/>
          </a:xfrm>
          <a:prstGeom prst="rect">
            <a:avLst/>
          </a:prstGeom>
          <a:noFill/>
        </p:spPr>
      </p:pic>
      <p:pic>
        <p:nvPicPr>
          <p:cNvPr id="18438" name="Picture 6" descr="D:\Documents and Settings\p527138\Desktop\Obraz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3317573" cy="2016224"/>
          </a:xfrm>
          <a:prstGeom prst="rect">
            <a:avLst/>
          </a:prstGeom>
          <a:noFill/>
        </p:spPr>
      </p:pic>
      <p:pic>
        <p:nvPicPr>
          <p:cNvPr id="18439" name="Picture 7" descr="D:\Documents and Settings\p527138\Desktop\Obraz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893788"/>
            <a:ext cx="3284587" cy="1991596"/>
          </a:xfrm>
          <a:prstGeom prst="rect">
            <a:avLst/>
          </a:prstGeom>
          <a:noFill/>
        </p:spPr>
      </p:pic>
      <p:pic>
        <p:nvPicPr>
          <p:cNvPr id="18440" name="Picture 8" descr="F:\PLAKAT\ZDJ\IMG_3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538783"/>
            <a:ext cx="3288451" cy="2466281"/>
          </a:xfrm>
          <a:prstGeom prst="rect">
            <a:avLst/>
          </a:prstGeom>
          <a:noFill/>
        </p:spPr>
      </p:pic>
      <p:pic>
        <p:nvPicPr>
          <p:cNvPr id="18441" name="Picture 9" descr="F:\PLAKAT\ZDJ\IMG_32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8640" y="2888958"/>
            <a:ext cx="1541226" cy="1098098"/>
          </a:xfrm>
          <a:prstGeom prst="rect">
            <a:avLst/>
          </a:prstGeom>
          <a:noFill/>
        </p:spPr>
      </p:pic>
      <p:pic>
        <p:nvPicPr>
          <p:cNvPr id="18442" name="Picture 10" descr="F:\PLAKAT\ZDJ\IMG_32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5" y="1556782"/>
            <a:ext cx="1512209" cy="1134130"/>
          </a:xfrm>
          <a:prstGeom prst="rect">
            <a:avLst/>
          </a:prstGeom>
          <a:noFill/>
        </p:spPr>
      </p:pic>
      <p:pic>
        <p:nvPicPr>
          <p:cNvPr id="27" name="Obraz 26"/>
          <p:cNvPicPr/>
          <p:nvPr/>
        </p:nvPicPr>
        <p:blipFill>
          <a:blip r:embed="rId8" cstate="print"/>
          <a:srcRect l="3460" t="43088" r="5686" b="30428"/>
          <a:stretch>
            <a:fillRect/>
          </a:stretch>
        </p:blipFill>
        <p:spPr bwMode="auto">
          <a:xfrm>
            <a:off x="1043607" y="5301208"/>
            <a:ext cx="394501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Obraz 27"/>
          <p:cNvPicPr/>
          <p:nvPr/>
        </p:nvPicPr>
        <p:blipFill>
          <a:blip r:embed="rId9" cstate="print"/>
          <a:srcRect l="2427" t="42555" r="4806" b="33333"/>
          <a:stretch>
            <a:fillRect/>
          </a:stretch>
        </p:blipFill>
        <p:spPr bwMode="auto">
          <a:xfrm>
            <a:off x="1043608" y="3996161"/>
            <a:ext cx="3960440" cy="128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267" y="444048"/>
            <a:ext cx="3524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3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r>
              <a:rPr lang="pl-PL"/>
              <a:t>Główne wyniki zrealizowanych prac badawczych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799"/>
            <a:ext cx="4690442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5" y="620688"/>
            <a:ext cx="799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003366"/>
                </a:solidFill>
                <a:latin typeface="Tahoma" pitchFamily="34" charset="0"/>
              </a:rPr>
              <a:t>2.1 Modelowanie procesów HSM</a:t>
            </a:r>
          </a:p>
          <a:p>
            <a:pPr indent="1079500" algn="ctr"/>
            <a:r>
              <a:rPr lang="pl-PL" sz="2000" dirty="0" smtClean="0">
                <a:latin typeface="+mn-lt"/>
              </a:rPr>
              <a:t>Optymalizacja procesu </a:t>
            </a:r>
            <a:r>
              <a:rPr lang="pl-PL" sz="2000" dirty="0">
                <a:latin typeface="+mn-lt"/>
              </a:rPr>
              <a:t>obróbki skrawaniem elementów </a:t>
            </a:r>
            <a:r>
              <a:rPr lang="pl-PL" sz="2000" dirty="0" smtClean="0">
                <a:latin typeface="+mn-lt"/>
              </a:rPr>
              <a:t>wykonanych </a:t>
            </a:r>
            <a:r>
              <a:rPr lang="pl-PL" sz="2000" dirty="0">
                <a:latin typeface="+mn-lt"/>
              </a:rPr>
              <a:t>ze </a:t>
            </a:r>
            <a:r>
              <a:rPr lang="pl-PL" sz="2000" dirty="0" smtClean="0">
                <a:latin typeface="+mn-lt"/>
              </a:rPr>
              <a:t>stopu </a:t>
            </a:r>
            <a:r>
              <a:rPr lang="pl-PL" sz="2000" dirty="0">
                <a:latin typeface="+mn-lt"/>
              </a:rPr>
              <a:t>tytanu Ti6Al4V</a:t>
            </a:r>
          </a:p>
        </p:txBody>
      </p:sp>
      <p:pic>
        <p:nvPicPr>
          <p:cNvPr id="13328" name="Picture 16" descr="D:\Documents and Settings\p527138\Desktop\Obraz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000525"/>
            <a:ext cx="2987824" cy="179662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88097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7" descr="D:\Documents and Settings\p527138\Desktop\Obraz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470567"/>
            <a:ext cx="2664296" cy="1598393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8000" r="26719" b="14250"/>
          <a:stretch/>
        </p:blipFill>
        <p:spPr bwMode="auto">
          <a:xfrm>
            <a:off x="3923928" y="2924944"/>
            <a:ext cx="107507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t="19750" r="31875" b="12750"/>
          <a:stretch/>
        </p:blipFill>
        <p:spPr bwMode="auto">
          <a:xfrm>
            <a:off x="3923928" y="3964833"/>
            <a:ext cx="1090788" cy="119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Obraz 15"/>
          <p:cNvPicPr/>
          <p:nvPr/>
        </p:nvPicPr>
        <p:blipFill>
          <a:blip r:embed="rId8" cstate="print"/>
          <a:srcRect t="10017" r="11066" b="48535"/>
          <a:stretch>
            <a:fillRect/>
          </a:stretch>
        </p:blipFill>
        <p:spPr bwMode="auto">
          <a:xfrm>
            <a:off x="5508104" y="4797152"/>
            <a:ext cx="33843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/>
          <p:cNvPicPr/>
          <p:nvPr/>
        </p:nvPicPr>
        <p:blipFill>
          <a:blip r:embed="rId9" cstate="print"/>
          <a:srcRect t="9847" r="11240" b="48217"/>
          <a:stretch>
            <a:fillRect/>
          </a:stretch>
        </p:blipFill>
        <p:spPr bwMode="auto">
          <a:xfrm>
            <a:off x="5508105" y="5805264"/>
            <a:ext cx="33843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267" y="729739"/>
            <a:ext cx="3524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r>
              <a:rPr lang="pl-PL"/>
              <a:t>Główne wyniki zrealizowanych prac badawczych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5535" y="620688"/>
            <a:ext cx="799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003366"/>
                </a:solidFill>
                <a:latin typeface="Tahoma" pitchFamily="34" charset="0"/>
              </a:rPr>
              <a:t>2.1 Modelowanie procesów HSM</a:t>
            </a:r>
          </a:p>
          <a:p>
            <a:pPr indent="1079500" algn="ctr"/>
            <a:r>
              <a:rPr lang="pl-PL" sz="2000" dirty="0">
                <a:latin typeface="+mn-lt"/>
              </a:rPr>
              <a:t>Koncepcja modelu minimalizacji kosztów obróbki skrawania szybkościowego </a:t>
            </a:r>
            <a:r>
              <a:rPr lang="pl-PL" sz="2000" dirty="0" err="1">
                <a:latin typeface="+mn-lt"/>
              </a:rPr>
              <a:t>HSC</a:t>
            </a:r>
            <a:endParaRPr lang="pl-PL" sz="2000" dirty="0">
              <a:latin typeface="+mn-lt"/>
            </a:endParaRPr>
          </a:p>
        </p:txBody>
      </p:sp>
      <p:pic>
        <p:nvPicPr>
          <p:cNvPr id="1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267" y="729739"/>
            <a:ext cx="3524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95534" y="1484784"/>
            <a:ext cx="8673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Arial" charset="0"/>
              </a:rPr>
              <a:t>Model oparty jest na pojedynczej funkcji celu i uwzględnia zużycie </a:t>
            </a:r>
            <a:r>
              <a:rPr lang="pl-PL" sz="1600" dirty="0" smtClean="0">
                <a:latin typeface="Arial" charset="0"/>
              </a:rPr>
              <a:t>narzędzia </a:t>
            </a:r>
            <a:r>
              <a:rPr lang="pl-PL" sz="1600" dirty="0">
                <a:latin typeface="Arial" charset="0"/>
              </a:rPr>
              <a:t>co w przypadku materiałów trudnych do obróbki (Ti6Al4V czy stali narzędziowych) jest warunkiem granicznym.</a:t>
            </a:r>
          </a:p>
        </p:txBody>
      </p:sp>
      <p:graphicFrame>
        <p:nvGraphicFramePr>
          <p:cNvPr id="15" name="Object 1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2519491"/>
              </p:ext>
            </p:extLst>
          </p:nvPr>
        </p:nvGraphicFramePr>
        <p:xfrm>
          <a:off x="395288" y="2852562"/>
          <a:ext cx="25209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CorelDRAW" r:id="rId4" imgW="5923095" imgH="1465185" progId="CorelDRAW.Graphic.13">
                  <p:embed/>
                </p:oleObj>
              </mc:Choice>
              <mc:Fallback>
                <p:oleObj name="CorelDRAW" r:id="rId4" imgW="5923095" imgH="1465185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852562"/>
                        <a:ext cx="252095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409717"/>
              </p:ext>
            </p:extLst>
          </p:nvPr>
        </p:nvGraphicFramePr>
        <p:xfrm>
          <a:off x="684213" y="3644725"/>
          <a:ext cx="35734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CorelDRAW" r:id="rId6" imgW="12961204" imgH="9672961" progId="CorelDRAW.Graphic.13">
                  <p:embed/>
                </p:oleObj>
              </mc:Choice>
              <mc:Fallback>
                <p:oleObj name="CorelDRAW" r:id="rId6" imgW="12961204" imgH="9672961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644725"/>
                        <a:ext cx="35734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916238" y="2997025"/>
            <a:ext cx="1998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1200">
                <a:latin typeface="Arial" charset="0"/>
              </a:rPr>
              <a:t>równanie opisujące koszt                                                                              obróbki jednej części</a:t>
            </a:r>
            <a:endParaRPr lang="en-US" sz="1200">
              <a:latin typeface="Arial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611188" y="6381575"/>
            <a:ext cx="3960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1200">
                <a:latin typeface="Arial" charset="0"/>
              </a:rPr>
              <a:t>Schemat modelu optymalizacji kosztów obróbki HSM</a:t>
            </a:r>
            <a:r>
              <a:rPr lang="en-US" sz="1200">
                <a:latin typeface="Arial" charset="0"/>
              </a:rPr>
              <a:t>  </a:t>
            </a:r>
          </a:p>
        </p:txBody>
      </p:sp>
      <p:graphicFrame>
        <p:nvGraphicFramePr>
          <p:cNvPr id="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400143"/>
              </p:ext>
            </p:extLst>
          </p:nvPr>
        </p:nvGraphicFramePr>
        <p:xfrm>
          <a:off x="5076825" y="2060400"/>
          <a:ext cx="3814763" cy="28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CorelDRAW" r:id="rId8" imgW="13171424" imgH="9760628" progId="CorelDRAW.Graphic.13">
                  <p:embed/>
                </p:oleObj>
              </mc:Choice>
              <mc:Fallback>
                <p:oleObj name="CorelDRAW" r:id="rId8" imgW="13171424" imgH="9760628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060400"/>
                        <a:ext cx="3814763" cy="282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4500563" y="4868687"/>
            <a:ext cx="4248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1200">
                <a:latin typeface="Arial" charset="0"/>
              </a:rPr>
              <a:t>Wykres przestawia zoptymalizowane parametry skrawania. Kolorem niebieskim oznaczono parametry skrawania po optymalizacji. </a:t>
            </a:r>
            <a:endParaRPr lang="en-US" sz="1200">
              <a:latin typeface="Arial" charset="0"/>
            </a:endParaRPr>
          </a:p>
        </p:txBody>
      </p:sp>
      <p:graphicFrame>
        <p:nvGraphicFramePr>
          <p:cNvPr id="23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95770"/>
              </p:ext>
            </p:extLst>
          </p:nvPr>
        </p:nvGraphicFramePr>
        <p:xfrm>
          <a:off x="4716463" y="5589412"/>
          <a:ext cx="3887787" cy="1223964"/>
        </p:xfrm>
        <a:graphic>
          <a:graphicData uri="http://schemas.openxmlformats.org/drawingml/2006/table">
            <a:tbl>
              <a:tblPr/>
              <a:tblGrid>
                <a:gridCol w="1350962"/>
                <a:gridCol w="844550"/>
                <a:gridCol w="847725"/>
                <a:gridCol w="844550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pl-PL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[mm]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[obr</a:t>
                      </a:r>
                      <a:r>
                        <a:rPr kumimoji="0" 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 [$]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Klasyczne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775,44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Optymalizacja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76,78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6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pPr eaLnBrk="1" hangingPunct="1"/>
            <a:r>
              <a:rPr lang="pl-PL" dirty="0" smtClean="0"/>
              <a:t>Główne wyniki zrealizowanych prac badawczych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pl-PL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6" name="Rectangle 10"/>
          <p:cNvSpPr txBox="1">
            <a:spLocks noChangeArrowheads="1"/>
          </p:cNvSpPr>
          <p:nvPr/>
        </p:nvSpPr>
        <p:spPr bwMode="auto">
          <a:xfrm>
            <a:off x="395536" y="472728"/>
            <a:ext cx="8049964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3538" indent="-363538" eaLnBrk="1" hangingPunct="1">
              <a:lnSpc>
                <a:spcPct val="150000"/>
              </a:lnSpc>
            </a:pPr>
            <a:r>
              <a:rPr lang="pl-PL" sz="1600" b="1" dirty="0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2.2 Nadzorowanie stanu obrabiarek do HSM</a:t>
            </a:r>
            <a:endParaRPr lang="pl-PL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22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3225627" y="3429000"/>
            <a:ext cx="5362749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1600" dirty="0" smtClean="0">
                <a:latin typeface="+mn-lt"/>
              </a:rPr>
              <a:t>Automatycznie generowany raport: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1400" dirty="0" smtClean="0">
                <a:latin typeface="+mn-lt"/>
              </a:rPr>
              <a:t>Przyjazny </a:t>
            </a:r>
            <a:r>
              <a:rPr lang="pl-PL" sz="1400" dirty="0">
                <a:latin typeface="+mn-lt"/>
              </a:rPr>
              <a:t>dla użytkownika i druku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1400" dirty="0">
                <a:latin typeface="+mn-lt"/>
              </a:rPr>
              <a:t>Zawiera podstawowe informacje na temat badanej maszyny, procedury testowania: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1400" dirty="0">
                <a:latin typeface="+mn-lt"/>
              </a:rPr>
              <a:t>Minimum real FRF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1400" dirty="0">
                <a:latin typeface="+mn-lt"/>
              </a:rPr>
              <a:t>Parametry modalne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1400" dirty="0">
                <a:latin typeface="+mn-lt"/>
              </a:rPr>
              <a:t>Przebiegi rzeczywiste i urojone FRF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1400" dirty="0">
                <a:latin typeface="+mn-lt"/>
              </a:rPr>
              <a:t>Hodograf z minimum każdej postaci drgań oznaczonej znacznikiem na płaszczyźnie zespolonej</a:t>
            </a:r>
          </a:p>
        </p:txBody>
      </p:sp>
      <p:pic>
        <p:nvPicPr>
          <p:cNvPr id="12" name="Picture 5" descr="Opis: C:\Users\Piotrek\Desktop\Dokument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" b="26205"/>
          <a:stretch>
            <a:fillRect/>
          </a:stretch>
        </p:blipFill>
        <p:spPr bwMode="auto">
          <a:xfrm>
            <a:off x="611560" y="1465796"/>
            <a:ext cx="2315846" cy="264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Opis: C:\Users\Piotrek\Desktop\Dokument8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" b="34422"/>
          <a:stretch>
            <a:fillRect/>
          </a:stretch>
        </p:blipFill>
        <p:spPr bwMode="auto">
          <a:xfrm>
            <a:off x="611560" y="4109414"/>
            <a:ext cx="2388443" cy="23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99592" y="926014"/>
            <a:ext cx="7329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 smtClean="0">
                <a:solidFill>
                  <a:srgbClr val="000000"/>
                </a:solidFill>
                <a:latin typeface="Arial"/>
              </a:rPr>
              <a:t>ASISOMA: Automatyczna analiza modalna typu SISO</a:t>
            </a:r>
            <a:endParaRPr lang="pl-PL" sz="2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26124"/>
            <a:ext cx="3762914" cy="220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5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pPr eaLnBrk="1" hangingPunct="1"/>
            <a:r>
              <a:rPr lang="pl-PL" dirty="0" smtClean="0"/>
              <a:t>Główne wyniki zrealizowanych prac badawczych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pl-PL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22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 descr="Opis: E:\Badania HSp\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56338"/>
            <a:ext cx="3756748" cy="15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968044" y="2704079"/>
            <a:ext cx="37804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Porównanie charakterystyk podatności dynamicznej uzyskanych dla  pięciu różnych obrabiarek</a:t>
            </a:r>
            <a:endParaRPr kumimoji="0" lang="pl-PL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5" name="Obraz 14" descr="C:\Users\Piotrek\Desktop\33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46" y="3933056"/>
            <a:ext cx="3760895" cy="10171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ostokąt 15"/>
          <p:cNvSpPr/>
          <p:nvPr/>
        </p:nvSpPr>
        <p:spPr>
          <a:xfrm>
            <a:off x="5076055" y="4052720"/>
            <a:ext cx="38884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Porównanie charakterystyk podatności dynamicznej obrabiarki sprawnej (kolor czarny) i niespełniającej wymogów (kolor czerwony)</a:t>
            </a:r>
            <a:endParaRPr lang="pl-PL" sz="14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66552" y="148478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Praktyczne wykorzystanie w warunkach przemysłowych: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ocena</a:t>
            </a:r>
            <a:r>
              <a:rPr kumimoji="0" lang="pl-PL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podatności dynamicznej centrów frezarskich</a:t>
            </a:r>
            <a:endParaRPr kumimoji="0" lang="pl-PL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30287" y="5157192"/>
            <a:ext cx="85534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WYNIKI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l-PL" sz="1400" dirty="0">
                <a:latin typeface="+mn-lt"/>
              </a:rPr>
              <a:t>Wyniki badań umożliwiają określenie stanu wrzeciona obrabiarki </a:t>
            </a:r>
            <a:endParaRPr lang="pl-PL" sz="1400" dirty="0" smtClean="0"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l-PL" sz="1400" dirty="0" smtClean="0">
                <a:latin typeface="+mn-lt"/>
              </a:rPr>
              <a:t>Automatyczne </a:t>
            </a:r>
            <a:r>
              <a:rPr lang="pl-PL" sz="1400" dirty="0">
                <a:latin typeface="+mn-lt"/>
              </a:rPr>
              <a:t>raportowanie umożliwia przejrzyste przedstawienie wyników badan oraz </a:t>
            </a:r>
            <a:r>
              <a:rPr lang="pl-PL" sz="1400" dirty="0" smtClean="0">
                <a:latin typeface="+mn-lt"/>
              </a:rPr>
              <a:t>archiwizację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l-PL" sz="1400" dirty="0">
                <a:latin typeface="+mn-lt"/>
              </a:rPr>
              <a:t>Oprogramowanie zastosowano do rozwiązania rzeczywistego problemu w warunkach produkcyjnych (</a:t>
            </a:r>
            <a:r>
              <a:rPr lang="pl-PL" sz="1400" dirty="0" err="1">
                <a:latin typeface="+mn-lt"/>
              </a:rPr>
              <a:t>Hispano-Suiza</a:t>
            </a:r>
            <a:r>
              <a:rPr lang="pl-PL" sz="1400" dirty="0">
                <a:latin typeface="+mn-lt"/>
              </a:rPr>
              <a:t> Polska Sp. z o.o</a:t>
            </a:r>
            <a:r>
              <a:rPr lang="pl-PL" sz="1400" dirty="0" smtClean="0">
                <a:latin typeface="+mn-lt"/>
              </a:rPr>
              <a:t>.)</a:t>
            </a:r>
            <a:endParaRPr lang="pl-PL" sz="1400" dirty="0">
              <a:latin typeface="+mn-lt"/>
            </a:endParaRPr>
          </a:p>
        </p:txBody>
      </p:sp>
      <p:sp>
        <p:nvSpPr>
          <p:cNvPr id="21" name="Rectangle 10"/>
          <p:cNvSpPr txBox="1">
            <a:spLocks noChangeArrowheads="1"/>
          </p:cNvSpPr>
          <p:nvPr/>
        </p:nvSpPr>
        <p:spPr bwMode="auto">
          <a:xfrm>
            <a:off x="395536" y="472728"/>
            <a:ext cx="8049964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3538" indent="-363538" eaLnBrk="1" hangingPunct="1">
              <a:lnSpc>
                <a:spcPct val="150000"/>
              </a:lnSpc>
            </a:pPr>
            <a:r>
              <a:rPr lang="pl-PL" sz="1600" b="1" dirty="0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2.2 Nadzorowanie stanu obrabiarek do HSM</a:t>
            </a:r>
            <a:endParaRPr lang="pl-PL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899592" y="926014"/>
            <a:ext cx="7329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 smtClean="0">
                <a:solidFill>
                  <a:srgbClr val="000000"/>
                </a:solidFill>
                <a:latin typeface="Arial"/>
              </a:rPr>
              <a:t>ASISOMA: Automatyczna analiza modalna typu SISO</a:t>
            </a:r>
            <a:endParaRPr lang="pl-PL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6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pPr eaLnBrk="1" hangingPunct="1"/>
            <a:r>
              <a:rPr lang="pl-PL" dirty="0" smtClean="0"/>
              <a:t>Główne wyniki zrealizowanych prac badawczych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pl-PL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22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60350"/>
            <a:ext cx="5254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99592" y="926014"/>
            <a:ext cx="7329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 smtClean="0">
                <a:solidFill>
                  <a:srgbClr val="000000"/>
                </a:solidFill>
                <a:latin typeface="Arial"/>
              </a:rPr>
              <a:t>Opracowanie </a:t>
            </a:r>
            <a:r>
              <a:rPr lang="pl-PL" sz="2000" dirty="0">
                <a:solidFill>
                  <a:srgbClr val="000000"/>
                </a:solidFill>
                <a:latin typeface="Arial"/>
              </a:rPr>
              <a:t>metodyki i procedur badania błędnych ruchów szybkoobrotowych wrzecion tokarek i frezarek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30287" y="4869160"/>
            <a:ext cx="8553450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WYNIKI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l-PL" sz="1400" dirty="0">
                <a:latin typeface="+mn-lt"/>
              </a:rPr>
              <a:t>Wykonano zestawem komercyjnym pomiary czterech obrabiarek, tego samego typu i o takich samych </a:t>
            </a:r>
            <a:r>
              <a:rPr lang="pl-PL" sz="1400" dirty="0" smtClean="0">
                <a:latin typeface="+mn-lt"/>
              </a:rPr>
              <a:t>nominalnych parametrach w zakładach </a:t>
            </a:r>
            <a:r>
              <a:rPr lang="pl-PL" sz="1400" dirty="0" err="1">
                <a:latin typeface="+mn-lt"/>
              </a:rPr>
              <a:t>Hispano-Suiza</a:t>
            </a:r>
            <a:r>
              <a:rPr lang="pl-PL" sz="1400" dirty="0">
                <a:latin typeface="+mn-lt"/>
              </a:rPr>
              <a:t> Polska Sp. z o.o.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l-PL" sz="1400" dirty="0">
                <a:latin typeface="+mn-lt"/>
              </a:rPr>
              <a:t>Przeprowadzono analizę danych oprogramowaniem SEA 8.5. 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l-PL" sz="1400" dirty="0">
                <a:latin typeface="+mn-lt"/>
              </a:rPr>
              <a:t>Niektóre wyniki wydają się być nieprawidłowe.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l-PL" sz="1400" dirty="0">
                <a:latin typeface="+mn-lt"/>
              </a:rPr>
              <a:t>Przystąpiono do opracowania własnego oprogramowania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28728"/>
            <a:ext cx="4461152" cy="239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1021"/>
            <a:ext cx="4968292" cy="235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0"/>
          <p:cNvSpPr txBox="1">
            <a:spLocks noChangeArrowheads="1"/>
          </p:cNvSpPr>
          <p:nvPr/>
        </p:nvSpPr>
        <p:spPr bwMode="auto">
          <a:xfrm>
            <a:off x="395536" y="472728"/>
            <a:ext cx="8049964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3538" indent="-363538" eaLnBrk="1" hangingPunct="1">
              <a:lnSpc>
                <a:spcPct val="150000"/>
              </a:lnSpc>
            </a:pPr>
            <a:r>
              <a:rPr lang="pl-PL" sz="1600" b="1" dirty="0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2.2 Nadzorowanie stanu obrabiarek do HSM</a:t>
            </a:r>
            <a:endParaRPr lang="pl-PL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1289</Words>
  <Application>Microsoft Office PowerPoint</Application>
  <PresentationFormat>Pokaz na ekranie (4:3)</PresentationFormat>
  <Paragraphs>262</Paragraphs>
  <Slides>23</Slides>
  <Notes>2</Notes>
  <HiddenSlides>2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5" baseType="lpstr">
      <vt:lpstr>Projekt domyślny</vt:lpstr>
      <vt:lpstr>CorelDRAW</vt:lpstr>
      <vt:lpstr>ZB 2   Modelowanie, konstruowanie i kontrolowanie procesu HSM z uwzględnieniem skonfigurowanego układu maszyna-przyrząd-detal </vt:lpstr>
      <vt:lpstr>Główne wyniki zrealizowanych prac badawczych</vt:lpstr>
      <vt:lpstr>Prezentacja programu PowerPoint</vt:lpstr>
      <vt:lpstr>Główne wyniki zrealizowanych prac badawczych</vt:lpstr>
      <vt:lpstr>Główne wyniki zrealizowanych prac badawczych</vt:lpstr>
      <vt:lpstr>Główne wyniki zrealizowanych prac badawczych</vt:lpstr>
      <vt:lpstr>Główne wyniki zrealizowanych prac badawczych</vt:lpstr>
      <vt:lpstr>Główne wyniki zrealizowanych prac badawczych</vt:lpstr>
      <vt:lpstr>Główne wyniki zrealizowanych prac badawczych</vt:lpstr>
      <vt:lpstr>Główne wyniki zrealizowanych prac badawczych</vt:lpstr>
      <vt:lpstr>Główne wyniki zrealizowanych prac badawczych</vt:lpstr>
      <vt:lpstr>Główne wyniki zrealizowanych prac badawczych</vt:lpstr>
      <vt:lpstr>Dane do wskaźników realizacji celów projektu</vt:lpstr>
      <vt:lpstr>Dane do wskaźników realizacji celów projektu</vt:lpstr>
      <vt:lpstr>Dane do wskaźników realizacji celów projektu</vt:lpstr>
      <vt:lpstr>Dane do wskaźników realizacji celów projektu</vt:lpstr>
      <vt:lpstr>Dane do wskaźników realizacji celów projektu</vt:lpstr>
      <vt:lpstr>Dane do wskaźników realizacji celów projektu</vt:lpstr>
      <vt:lpstr>Dane do wskaźników realizacji celów projektu</vt:lpstr>
      <vt:lpstr>Dane do wskaźników realizacji celów projektu</vt:lpstr>
      <vt:lpstr>Stan współpracy  z przedsiębiorstwami  Doliny Lotniczej</vt:lpstr>
      <vt:lpstr>Dane do wskaźników realizacji celów projektu</vt:lpstr>
      <vt:lpstr>Prezentacja programu PowerPoint</vt:lpstr>
    </vt:vector>
  </TitlesOfParts>
  <Company>PRZ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 [numer zadania]  [Tytuł zadania]</dc:title>
  <dc:creator>AR</dc:creator>
  <cp:lastModifiedBy>Krzysztof Jemielniak</cp:lastModifiedBy>
  <cp:revision>68</cp:revision>
  <dcterms:created xsi:type="dcterms:W3CDTF">2010-11-05T06:44:13Z</dcterms:created>
  <dcterms:modified xsi:type="dcterms:W3CDTF">2012-06-24T12:13:43Z</dcterms:modified>
</cp:coreProperties>
</file>