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74" r:id="rId5"/>
    <p:sldId id="264" r:id="rId6"/>
    <p:sldId id="275" r:id="rId7"/>
    <p:sldId id="267" r:id="rId8"/>
    <p:sldId id="268" r:id="rId9"/>
    <p:sldId id="269" r:id="rId10"/>
    <p:sldId id="270" r:id="rId11"/>
    <p:sldId id="273" r:id="rId12"/>
    <p:sldId id="271" r:id="rId13"/>
    <p:sldId id="272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howGuides="1">
      <p:cViewPr varScale="1">
        <p:scale>
          <a:sx n="78" d="100"/>
          <a:sy n="78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C957-809E-4D19-91DA-EC5EB9E8281E}" type="datetimeFigureOut">
              <a:rPr lang="pl-PL" smtClean="0"/>
              <a:t>2012-06-25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C56CB-165A-49D1-870E-F7BBF9D195E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C56CB-165A-49D1-870E-F7BBF9D195E2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Rectangle 576"/>
          <p:cNvSpPr>
            <a:spLocks noChangeArrowheads="1"/>
          </p:cNvSpPr>
          <p:nvPr userDrawn="1"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00A3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71" name="Text Box 23"/>
          <p:cNvSpPr txBox="1">
            <a:spLocks noChangeArrowheads="1"/>
          </p:cNvSpPr>
          <p:nvPr userDrawn="1"/>
        </p:nvSpPr>
        <p:spPr bwMode="auto">
          <a:xfrm>
            <a:off x="3352800" y="6096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400" b="1">
                <a:solidFill>
                  <a:srgbClr val="CC3300"/>
                </a:solidFill>
                <a:latin typeface="Arial" charset="0"/>
              </a:rPr>
              <a:t>I i II kwartał 2012</a:t>
            </a:r>
          </a:p>
        </p:txBody>
      </p:sp>
      <p:sp>
        <p:nvSpPr>
          <p:cNvPr id="2130" name="Rectangle 82"/>
          <p:cNvSpPr>
            <a:spLocks noChangeArrowheads="1"/>
          </p:cNvSpPr>
          <p:nvPr userDrawn="1"/>
        </p:nvSpPr>
        <p:spPr bwMode="auto">
          <a:xfrm>
            <a:off x="2071688" y="1979613"/>
            <a:ext cx="4762" cy="55562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617" name="Freeform 569"/>
          <p:cNvSpPr>
            <a:spLocks/>
          </p:cNvSpPr>
          <p:nvPr userDrawn="1"/>
        </p:nvSpPr>
        <p:spPr bwMode="auto">
          <a:xfrm>
            <a:off x="581025" y="1741488"/>
            <a:ext cx="1588" cy="1587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3" y="3"/>
              </a:cxn>
            </a:cxnLst>
            <a:rect l="0" t="0" r="r" b="b"/>
            <a:pathLst>
              <a:path w="3" h="3">
                <a:moveTo>
                  <a:pt x="3" y="3"/>
                </a:move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rgbClr val="D3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623" name="Rectangle 575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A3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0" y="765175"/>
          <a:ext cx="9144000" cy="990600"/>
        </p:xfrm>
        <a:graphic>
          <a:graphicData uri="http://schemas.openxmlformats.org/presentationml/2006/ole">
            <p:oleObj spid="_x0000_s2055" name="CorelDRAW" r:id="rId3" imgW="15645960" imgH="2225160" progId="CorelDRAW.Graphic.14">
              <p:embed/>
            </p:oleObj>
          </a:graphicData>
        </a:graphic>
      </p:graphicFrame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609600" y="895350"/>
            <a:ext cx="8077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IV KONFERENCJA CZT AERONET DOLINA LOTNICZA</a:t>
            </a:r>
          </a:p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i PANELE EKSPERTÓW PROJEKTU   25 – 26 Czerwca  2012 r.</a:t>
            </a:r>
          </a:p>
          <a:p>
            <a:pPr algn="ctr"/>
            <a:r>
              <a:rPr lang="pl-PL" sz="1600" b="1">
                <a:solidFill>
                  <a:schemeClr val="bg1"/>
                </a:solidFill>
                <a:latin typeface="Arial" charset="0"/>
              </a:rPr>
              <a:t>„Nowoczesne technologie materiałowe stosowane w przemyśle lotniczym”</a:t>
            </a:r>
            <a:endParaRPr lang="pl-PL" sz="1000" b="1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622" name="Object 574"/>
          <p:cNvGraphicFramePr>
            <a:graphicFrameLocks noChangeAspect="1"/>
          </p:cNvGraphicFramePr>
          <p:nvPr/>
        </p:nvGraphicFramePr>
        <p:xfrm>
          <a:off x="0" y="6477000"/>
          <a:ext cx="9144000" cy="381000"/>
        </p:xfrm>
        <a:graphic>
          <a:graphicData uri="http://schemas.openxmlformats.org/presentationml/2006/ole">
            <p:oleObj spid="_x0000_s2622" name="CorelDRAW" r:id="rId4" imgW="15645960" imgH="2225160" progId="CorelDraw.Graphic.13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109538" y="6578600"/>
          <a:ext cx="8915400" cy="166688"/>
        </p:xfrm>
        <a:graphic>
          <a:graphicData uri="http://schemas.openxmlformats.org/presentationml/2006/ole">
            <p:oleObj spid="_x0000_s2069" name="CorelDRAW" r:id="rId5" imgW="31176720" imgH="554040" progId="CorelDraw.Graphic.13">
              <p:embed/>
            </p:oleObj>
          </a:graphicData>
        </a:graphic>
      </p:graphicFrame>
      <p:pic>
        <p:nvPicPr>
          <p:cNvPr id="2628" name="Picture 580" descr="logo-zestaw-color-PL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575" y="55563"/>
            <a:ext cx="7918450" cy="6302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4BCFE9-F400-44D5-A129-FE10F80C7C4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8488" y="50800"/>
            <a:ext cx="2085975" cy="6197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50800"/>
            <a:ext cx="6110288" cy="6197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690C4D-E25A-4AC7-8CDE-FAC896015BA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C1F1D0-116A-4BBF-9084-91DFBE24C10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362927-742D-4831-8F1D-E19A6FF2959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3631A-649D-4667-A996-75435FE00FB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7AFBF4-A616-4C58-83A4-4FD5FD44533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6A6E8D-68BE-451D-8ABE-A8005D71811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67AC5E-D6A9-4E99-B8ED-AB9A660F055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BE017-FD88-4812-B9A7-4A15158F3CB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F3DBF-7A10-4424-AFE9-90DF1D64BB6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Rectangle 1093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00A3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6400" y="50800"/>
            <a:ext cx="4818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D9DD66-C6F7-43A7-AEEA-98F33C3FA719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5191" name="Picture 1095" descr="logo-zestaw-color-PL-reszt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108450" cy="52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kument_programu_Microsoft_Office_Word_97_20031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1905000"/>
            <a:ext cx="77724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pl-PL" sz="2000" b="0" dirty="0" smtClean="0"/>
              <a:t>ZB 3 </a:t>
            </a:r>
            <a:br>
              <a:rPr lang="pl-PL" sz="2000" b="0" dirty="0" smtClean="0"/>
            </a:br>
            <a:r>
              <a:rPr lang="pl-PL" sz="2000" b="0" dirty="0" smtClean="0"/>
              <a:t>Opracowanie technologii efektywnego projektowania i produkcji przekładni stożkowych z wykorzystaniem systemu Phoenix </a:t>
            </a:r>
            <a:br>
              <a:rPr lang="pl-PL" sz="2000" b="0" dirty="0" smtClean="0"/>
            </a:br>
            <a:r>
              <a:rPr lang="pl-PL" sz="2000" b="0" dirty="0" smtClean="0"/>
              <a:t>firmy </a:t>
            </a:r>
            <a:r>
              <a:rPr lang="pl-PL" sz="2000" b="0" dirty="0" err="1" smtClean="0"/>
              <a:t>Gleason</a:t>
            </a:r>
            <a:r>
              <a:rPr lang="pl-PL" sz="2000" b="0" dirty="0" smtClean="0"/>
              <a:t> </a:t>
            </a:r>
            <a:endParaRPr lang="pl-PL" sz="2000" b="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62363"/>
            <a:ext cx="6512768" cy="14228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>
                <a:solidFill>
                  <a:srgbClr val="000099"/>
                </a:solidFill>
              </a:rPr>
              <a:t>Lider merytoryczny</a:t>
            </a:r>
            <a:endParaRPr lang="pl-PL" sz="12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/>
              <a:t>dr hab. inż. Adam Marciniec, prof. </a:t>
            </a:r>
            <a:r>
              <a:rPr lang="pl-PL" sz="1200" b="1" dirty="0" err="1" smtClean="0"/>
              <a:t>PRz</a:t>
            </a:r>
            <a:endParaRPr lang="pl-PL" sz="12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/>
              <a:t>dr inż. Piotr Skawiński 	-               PW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pl-PL" sz="12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>
                <a:solidFill>
                  <a:srgbClr val="000099"/>
                </a:solidFill>
              </a:rPr>
              <a:t>Instytucje partnerskie w zadaniu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/>
              <a:t>Politechnika Rzeszowska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pl-PL" sz="1200" b="1" dirty="0" smtClean="0"/>
              <a:t>Politechnika Warszawska] </a:t>
            </a:r>
            <a:endParaRPr lang="pl-PL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116013" y="765175"/>
            <a:ext cx="7200900" cy="4616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buFontTx/>
              <a:buChar char="•"/>
              <a:defRPr/>
            </a:pPr>
            <a:endParaRPr lang="pl-PL" sz="1400" i="1" dirty="0" smtClean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Prace doktorskie </a:t>
            </a:r>
            <a:r>
              <a:rPr lang="pl-PL" sz="1400" i="1" dirty="0" smtClean="0">
                <a:latin typeface="Arial" charset="0"/>
              </a:rPr>
              <a:t>obronione: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pl-PL" sz="1400" dirty="0"/>
              <a:t>mgr inż. Tomasz Dziubek:  Analiza współrzędnościowych systemów pomiarowych kół zębatych. Przewód otwarty na </a:t>
            </a:r>
            <a:r>
              <a:rPr lang="pl-PL" sz="1400" dirty="0" err="1"/>
              <a:t>WBMiL</a:t>
            </a:r>
            <a:r>
              <a:rPr lang="pl-PL" sz="1400" dirty="0"/>
              <a:t> </a:t>
            </a:r>
            <a:r>
              <a:rPr lang="pl-PL" sz="1400" dirty="0" err="1"/>
              <a:t>PRz</a:t>
            </a:r>
            <a:r>
              <a:rPr lang="pl-PL" sz="1400" dirty="0"/>
              <a:t>. (RW 15 grudnia 2010) Promotor: dr hab. inż. Grzegorz Budzik. </a:t>
            </a:r>
            <a:br>
              <a:rPr lang="pl-PL" sz="1400" dirty="0"/>
            </a:br>
            <a:r>
              <a:rPr lang="pl-PL" sz="1400" dirty="0"/>
              <a:t>Obrona: 6 czerwiec 2012, RW 13 czerwca 2012 r.</a:t>
            </a:r>
          </a:p>
          <a:p>
            <a:pPr marL="19050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r>
              <a:rPr lang="pl-PL" sz="1400" i="1" dirty="0" smtClean="0">
                <a:latin typeface="Arial" charset="0"/>
              </a:rPr>
              <a:t>Prace </a:t>
            </a:r>
            <a:r>
              <a:rPr lang="pl-PL" sz="1400" i="1" dirty="0">
                <a:latin typeface="Arial" charset="0"/>
              </a:rPr>
              <a:t>doktorskie </a:t>
            </a:r>
            <a:r>
              <a:rPr lang="pl-PL" sz="1400" i="1" dirty="0" smtClean="0">
                <a:latin typeface="Arial" charset="0"/>
              </a:rPr>
              <a:t>planowane: </a:t>
            </a:r>
            <a:endParaRPr lang="pl-PL" sz="1400" i="1" dirty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400" dirty="0"/>
              <a:t>mgr inż. Małgorzata </a:t>
            </a:r>
            <a:r>
              <a:rPr lang="pl-PL" sz="1400" dirty="0" err="1"/>
              <a:t>Zaborniak</a:t>
            </a:r>
            <a:r>
              <a:rPr lang="pl-PL" sz="1400" dirty="0"/>
              <a:t>:  Identyfikacja geometrii kół zębatych z wykorzystaniem współrzędnościowej techniki pomiarowej i systemów CAD.  Przewód otwarty na </a:t>
            </a:r>
            <a:r>
              <a:rPr lang="pl-PL" sz="1400" dirty="0" err="1"/>
              <a:t>WBMiL</a:t>
            </a:r>
            <a:r>
              <a:rPr lang="pl-PL" sz="1400" dirty="0"/>
              <a:t> </a:t>
            </a:r>
            <a:r>
              <a:rPr lang="pl-PL" sz="1400" dirty="0" err="1"/>
              <a:t>PRz</a:t>
            </a:r>
            <a:r>
              <a:rPr lang="pl-PL" sz="1400" dirty="0"/>
              <a:t>. w 2010r. Promotor: dr hab. inż. Grzegorz Budzik.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400" dirty="0"/>
              <a:t>mgr inż. Jacek Sowa:  Analiza wytrzymałościowa lotniczych przekładni stożkowych o kołowo-łukowej linii zęba.  Przewód otwarty na </a:t>
            </a:r>
            <a:r>
              <a:rPr lang="pl-PL" sz="1400" dirty="0" err="1"/>
              <a:t>WBMiL</a:t>
            </a:r>
            <a:r>
              <a:rPr lang="pl-PL" sz="1400" dirty="0"/>
              <a:t> </a:t>
            </a:r>
            <a:r>
              <a:rPr lang="pl-PL" sz="1400" dirty="0" err="1"/>
              <a:t>PRz</a:t>
            </a:r>
            <a:r>
              <a:rPr lang="pl-PL" sz="1400" dirty="0"/>
              <a:t> w 2009r. Promotor: dr hab. inż. Adam </a:t>
            </a:r>
            <a:r>
              <a:rPr lang="pl-PL" sz="1400" dirty="0" smtClean="0"/>
              <a:t>Marciniec.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pl-PL" sz="1400" dirty="0"/>
              <a:t>mgr inż. Bartłomiej Sobolewski: Modelowanie i analiza zazębienia przekładni stożkowych w środowisku CAD. Przewód otwarty na </a:t>
            </a:r>
            <a:r>
              <a:rPr lang="pl-PL" sz="1400" dirty="0" err="1"/>
              <a:t>WBMiL</a:t>
            </a:r>
            <a:r>
              <a:rPr lang="pl-PL" sz="1400" dirty="0"/>
              <a:t> </a:t>
            </a:r>
            <a:r>
              <a:rPr lang="pl-PL" sz="1400" dirty="0" err="1"/>
              <a:t>PRz</a:t>
            </a:r>
            <a:r>
              <a:rPr lang="pl-PL" sz="1400" dirty="0"/>
              <a:t> (RW 11.01.2012). Promotor: dr hab. inż. Adam Marciniec.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400" dirty="0" smtClean="0"/>
              <a:t>mgr </a:t>
            </a:r>
            <a:r>
              <a:rPr lang="pl-PL" sz="1400" dirty="0"/>
              <a:t>inż. Wojciech Jędrzejczyk. „Zastosowanie syntezy i analizy zazębień do wyznaczania topografii powierzchni bocznej zęba przekładni stożkowych o kołowo-łukowej linii zęba” Politechnika Warszawska. Promotor: dr inż. Piotr Skawiński (w trakcie realizacji</a:t>
            </a:r>
            <a:r>
              <a:rPr lang="pl-PL" sz="1400" dirty="0" smtClean="0"/>
              <a:t>).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116013" y="765175"/>
            <a:ext cx="72009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buFontTx/>
              <a:buChar char="•"/>
              <a:defRPr/>
            </a:pPr>
            <a:endParaRPr lang="pl-PL" sz="1400" i="1" dirty="0" smtClean="0">
              <a:latin typeface="Arial" charset="0"/>
            </a:endParaRPr>
          </a:p>
          <a:p>
            <a:pPr marL="666750" lvl="1" indent="-190500">
              <a:buFontTx/>
              <a:buChar char="•"/>
              <a:defRPr/>
            </a:pPr>
            <a:endParaRPr lang="pl-PL" sz="1400" b="1" i="1" dirty="0">
              <a:latin typeface="Arial" charset="0"/>
            </a:endParaRPr>
          </a:p>
          <a:p>
            <a:pPr marL="209550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Prace habilitacyjne planowane na 2012 r.</a:t>
            </a:r>
          </a:p>
          <a:p>
            <a:pPr marL="20955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361950" indent="-342900">
              <a:buFont typeface="+mj-lt"/>
              <a:buAutoNum type="arabicPeriod"/>
              <a:defRPr/>
            </a:pPr>
            <a:r>
              <a:rPr lang="pl-PL" sz="1400" dirty="0" smtClean="0"/>
              <a:t>dr inż. Piotr </a:t>
            </a:r>
            <a:r>
              <a:rPr lang="pl-PL" sz="1400" dirty="0"/>
              <a:t>Skawiński – „Integracja projektowania i wytwarzania przekładni stożkowych i hipoidalnych o zębach kołowo-łukowych” </a:t>
            </a:r>
            <a:r>
              <a:rPr lang="pl-PL" sz="1400" dirty="0" smtClean="0"/>
              <a:t>(w trakcie recenzji).</a:t>
            </a:r>
            <a:r>
              <a:rPr lang="pl-PL" sz="1400" i="1" dirty="0" smtClean="0"/>
              <a:t> </a:t>
            </a:r>
            <a:r>
              <a:rPr lang="pl-PL" sz="1400" i="1" dirty="0"/>
              <a:t>Politechnika Warszawska</a:t>
            </a:r>
            <a:endParaRPr lang="pl-PL" sz="1400" i="1" dirty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endParaRPr lang="pl-PL" sz="1400" b="1" i="1" dirty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 Zgłoszenia patentowe dokonane w </a:t>
            </a:r>
            <a:r>
              <a:rPr lang="pl-PL" sz="1400" i="1" dirty="0" smtClean="0">
                <a:latin typeface="Arial" charset="0"/>
              </a:rPr>
              <a:t>I </a:t>
            </a:r>
            <a:r>
              <a:rPr lang="pl-PL" sz="1400" i="1" dirty="0">
                <a:latin typeface="Arial" charset="0"/>
              </a:rPr>
              <a:t>półroczu </a:t>
            </a:r>
            <a:r>
              <a:rPr lang="pl-PL" sz="1400" i="1" dirty="0" smtClean="0">
                <a:latin typeface="Arial" charset="0"/>
              </a:rPr>
              <a:t>2012 </a:t>
            </a:r>
            <a:r>
              <a:rPr lang="pl-PL" sz="1400" i="1" dirty="0">
                <a:latin typeface="Arial" charset="0"/>
              </a:rPr>
              <a:t>r. </a:t>
            </a:r>
          </a:p>
          <a:p>
            <a:pPr marL="190500" indent="-190500" algn="ctr">
              <a:defRPr/>
            </a:pPr>
            <a:r>
              <a:rPr lang="pl-PL" sz="1400" i="1" dirty="0">
                <a:latin typeface="Arial" charset="0"/>
              </a:rPr>
              <a:t>0</a:t>
            </a:r>
          </a:p>
          <a:p>
            <a:pPr marL="190500" indent="-190500">
              <a:buFontTx/>
              <a:buChar char="•"/>
              <a:defRPr/>
            </a:pPr>
            <a:endParaRPr lang="pl-PL" sz="1400" b="1" i="1" dirty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 Udział studentów / doktorantów / innych wykonawców (liczbowo) w danym ZB</a:t>
            </a:r>
          </a:p>
          <a:p>
            <a:pPr marL="190500" indent="-190500" algn="ctr">
              <a:defRPr/>
            </a:pPr>
            <a:r>
              <a:rPr lang="pl-PL" sz="1400" b="1" i="1" dirty="0" smtClean="0">
                <a:latin typeface="+mn-lt"/>
              </a:rPr>
              <a:t>21 </a:t>
            </a:r>
            <a:r>
              <a:rPr lang="pl-PL" sz="1400" b="1" i="1" dirty="0">
                <a:latin typeface="+mn-lt"/>
              </a:rPr>
              <a:t>/ </a:t>
            </a:r>
            <a:r>
              <a:rPr lang="pl-PL" sz="1400" b="1" i="1" dirty="0" smtClean="0">
                <a:latin typeface="+mn-lt"/>
              </a:rPr>
              <a:t>5 </a:t>
            </a:r>
            <a:r>
              <a:rPr lang="pl-PL" sz="1400" b="1" i="1" dirty="0">
                <a:latin typeface="+mn-lt"/>
              </a:rPr>
              <a:t>/ </a:t>
            </a:r>
            <a:r>
              <a:rPr lang="pl-PL" sz="1400" b="1" i="1" dirty="0" smtClean="0">
                <a:latin typeface="+mn-lt"/>
              </a:rPr>
              <a:t>18</a:t>
            </a:r>
            <a:endParaRPr lang="pl-PL" sz="14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0"/>
            <a:ext cx="4932362" cy="647700"/>
          </a:xfrm>
        </p:spPr>
        <p:txBody>
          <a:bodyPr/>
          <a:lstStyle/>
          <a:p>
            <a:pPr eaLnBrk="1" hangingPunct="1"/>
            <a:r>
              <a:rPr lang="pl-PL" smtClean="0"/>
              <a:t>Stan współpracy </a:t>
            </a:r>
            <a:br>
              <a:rPr lang="pl-PL" smtClean="0"/>
            </a:br>
            <a:r>
              <a:rPr lang="pl-PL" smtClean="0"/>
              <a:t>z przedsiębiorstwami  Doliny Lotniczej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1331913" y="1052513"/>
            <a:ext cx="6789737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l-PL" sz="1400" dirty="0">
                <a:latin typeface="Arial" charset="0"/>
              </a:rPr>
              <a:t>Stan współpracy z przedsiębiorstwami lotniczymi Doliny Lotniczej</a:t>
            </a:r>
          </a:p>
          <a:p>
            <a:pPr algn="ctr">
              <a:defRPr/>
            </a:pPr>
            <a:endParaRPr lang="pl-PL" sz="1400" dirty="0">
              <a:latin typeface="Arial" charset="0"/>
            </a:endParaRPr>
          </a:p>
          <a:p>
            <a:pPr marL="0" lvl="1">
              <a:defRPr/>
            </a:pPr>
            <a:r>
              <a:rPr lang="pl-PL" sz="1400" dirty="0">
                <a:latin typeface="Arial" charset="0"/>
              </a:rPr>
              <a:t> </a:t>
            </a:r>
            <a:r>
              <a:rPr lang="pl-PL" sz="1400" dirty="0">
                <a:latin typeface="+mn-lt"/>
              </a:rPr>
              <a:t>WSK PZL Rzeszów</a:t>
            </a:r>
          </a:p>
          <a:p>
            <a:pPr marL="0" lvl="1">
              <a:defRPr/>
            </a:pPr>
            <a:r>
              <a:rPr lang="pl-PL" sz="1400" dirty="0">
                <a:latin typeface="+mn-lt"/>
              </a:rPr>
              <a:t> </a:t>
            </a:r>
            <a:r>
              <a:rPr lang="pl-PL" sz="1400" dirty="0" err="1">
                <a:latin typeface="+mn-lt"/>
              </a:rPr>
              <a:t>P&amp;W</a:t>
            </a:r>
            <a:r>
              <a:rPr lang="pl-PL" sz="1400" dirty="0">
                <a:latin typeface="+mn-lt"/>
              </a:rPr>
              <a:t> Kalisz </a:t>
            </a:r>
          </a:p>
          <a:p>
            <a:pPr algn="ctr">
              <a:buFontTx/>
              <a:buChar char="•"/>
              <a:defRPr/>
            </a:pPr>
            <a:endParaRPr lang="pl-PL" sz="1400" dirty="0">
              <a:latin typeface="Arial" charset="0"/>
            </a:endParaRPr>
          </a:p>
          <a:p>
            <a:pPr algn="ctr">
              <a:buFontTx/>
              <a:buChar char="•"/>
              <a:defRPr/>
            </a:pPr>
            <a:r>
              <a:rPr lang="pl-PL" sz="1400" dirty="0">
                <a:latin typeface="Arial" charset="0"/>
              </a:rPr>
              <a:t> Wygenerowane / opracowywane zagadnienia badawcze do realizacji w PKAERO</a:t>
            </a:r>
          </a:p>
          <a:p>
            <a:pPr marL="885825" lvl="2" indent="-342900">
              <a:buFont typeface="+mj-lt"/>
              <a:buAutoNum type="arabicPeriod"/>
              <a:defRPr/>
            </a:pPr>
            <a:r>
              <a:rPr lang="pl-PL" sz="1400" dirty="0">
                <a:latin typeface="+mn-lt"/>
              </a:rPr>
              <a:t>Opracowanie programów symulacji obróbki kół stożkowych w systemie CATIA generujących modele powierzchniowe.</a:t>
            </a:r>
          </a:p>
          <a:p>
            <a:pPr marL="885825" lvl="2" indent="-342900">
              <a:buFont typeface="+mj-lt"/>
              <a:buAutoNum type="arabicPeriod"/>
              <a:defRPr/>
            </a:pPr>
            <a:r>
              <a:rPr lang="pl-PL" sz="1400" dirty="0">
                <a:latin typeface="+mn-lt"/>
              </a:rPr>
              <a:t>Prowadzenie analiz MES wybranych przekładni stożkowych stosowanych w lotnictwie.</a:t>
            </a:r>
          </a:p>
          <a:p>
            <a:pPr algn="ctr">
              <a:buFontTx/>
              <a:buChar char="•"/>
              <a:defRPr/>
            </a:pPr>
            <a:endParaRPr lang="pl-PL" sz="14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1400" dirty="0">
                <a:latin typeface="Arial" charset="0"/>
              </a:rPr>
              <a:t>Propozycje uszczegółowienia SPB w danym ZB </a:t>
            </a:r>
            <a:r>
              <a:rPr lang="pl-PL" sz="1400" b="1" dirty="0">
                <a:latin typeface="Arial" charset="0"/>
              </a:rPr>
              <a:t>na rok 2012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400" dirty="0" smtClean="0">
                <a:latin typeface="Arial" charset="0"/>
              </a:rPr>
              <a:t>Badania </a:t>
            </a:r>
            <a:r>
              <a:rPr lang="pl-PL" sz="1400" dirty="0">
                <a:latin typeface="Arial" charset="0"/>
              </a:rPr>
              <a:t>przekładni. na </a:t>
            </a:r>
            <a:r>
              <a:rPr lang="pl-PL" sz="1400" dirty="0" smtClean="0">
                <a:latin typeface="Arial" charset="0"/>
              </a:rPr>
              <a:t>stanowisku do </a:t>
            </a:r>
            <a:r>
              <a:rPr lang="pl-PL" sz="1400" dirty="0" smtClean="0">
                <a:latin typeface="Arial" charset="0"/>
              </a:rPr>
              <a:t>badań jedno- i dwustronnych przekładni stożkowych</a:t>
            </a:r>
            <a:endParaRPr lang="pl-PL" sz="1400" dirty="0">
              <a:latin typeface="Arial" charset="0"/>
            </a:endParaRPr>
          </a:p>
          <a:p>
            <a:pPr algn="ctr">
              <a:defRPr/>
            </a:pPr>
            <a:r>
              <a:rPr lang="pl-PL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smtClean="0"/>
              <a:t>Główne wnioski</a:t>
            </a:r>
          </a:p>
        </p:txBody>
      </p:sp>
      <p:sp>
        <p:nvSpPr>
          <p:cNvPr id="16387" name="Text Box 13"/>
          <p:cNvSpPr txBox="1">
            <a:spLocks noChangeArrowheads="1"/>
          </p:cNvSpPr>
          <p:nvPr/>
        </p:nvSpPr>
        <p:spPr bwMode="auto">
          <a:xfrm>
            <a:off x="914400" y="2514600"/>
            <a:ext cx="6789738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pl-PL" sz="1400">
                <a:latin typeface="Arial" charset="0"/>
                <a:cs typeface="Arial" charset="0"/>
              </a:rPr>
              <a:t>Projekt jest realizowany zgodnie z harmonogramem.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pl-PL" sz="1400">
                <a:latin typeface="Arial" charset="0"/>
                <a:cs typeface="Arial" charset="0"/>
              </a:rPr>
              <a:t>Osiągnięcie zakładanych wskaźników realizacji projektu w ramach ZB3 jest realne.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smtClean="0"/>
              <a:t>Główne wyniki zrealizowanych prac badawczych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431800" y="620688"/>
            <a:ext cx="82804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endParaRPr lang="pl-PL" sz="1400" dirty="0" smtClean="0"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1400" dirty="0" smtClean="0">
                <a:latin typeface="Arial" charset="0"/>
              </a:rPr>
              <a:t>Opracowanie metody </a:t>
            </a:r>
            <a:r>
              <a:rPr lang="pl-PL" sz="1400" dirty="0" smtClean="0">
                <a:latin typeface="Arial" charset="0"/>
              </a:rPr>
              <a:t>topologicznej modyfikacji boku zęba zębnika i wyznaczania powierzchni wzorcowej zapewniającej pożądany ślad przylegania i wykres nierównomierności ruchu przekładni.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400" dirty="0" smtClean="0">
                <a:latin typeface="Arial" charset="0"/>
              </a:rPr>
              <a:t>Opracowanie procedury optymalnej aproksymacji wzorcowej powierzchni zęba zębnika powierzchnią generowaną na maszynie CNC w celu wyznaczenia skorygowanych funkcji ruchu osi sterowanych.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400" dirty="0" smtClean="0">
                <a:latin typeface="Arial" charset="0"/>
              </a:rPr>
              <a:t>Opracowanie </a:t>
            </a:r>
            <a:r>
              <a:rPr lang="pl-PL" sz="1400" dirty="0">
                <a:latin typeface="Arial" charset="0"/>
              </a:rPr>
              <a:t>zintegrowanego programu komputerowego wspomagającego projektowanie przekładni </a:t>
            </a:r>
            <a:r>
              <a:rPr lang="pl-PL" sz="1400" dirty="0" smtClean="0">
                <a:latin typeface="Arial" charset="0"/>
              </a:rPr>
              <a:t>stożkowych.</a:t>
            </a:r>
            <a:endParaRPr lang="pl-PL" sz="1400" dirty="0">
              <a:latin typeface="Arial" charset="0"/>
            </a:endParaRPr>
          </a:p>
        </p:txBody>
      </p:sp>
      <p:pic>
        <p:nvPicPr>
          <p:cNvPr id="7173" name="Obraz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800" y="2996953"/>
            <a:ext cx="5028794" cy="31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Prostokąt 6"/>
          <p:cNvSpPr>
            <a:spLocks noChangeArrowheads="1"/>
          </p:cNvSpPr>
          <p:nvPr/>
        </p:nvSpPr>
        <p:spPr bwMode="auto">
          <a:xfrm>
            <a:off x="5004048" y="6237312"/>
            <a:ext cx="3095674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rgbClr val="002222"/>
                </a:solidFill>
                <a:latin typeface="Arial" charset="0"/>
                <a:ea typeface="Calibri" pitchFamily="34" charset="0"/>
                <a:cs typeface="Arial" charset="0"/>
              </a:rPr>
              <a:t>Przykładowe </a:t>
            </a:r>
            <a:r>
              <a:rPr lang="pl-PL" sz="1200" dirty="0">
                <a:solidFill>
                  <a:srgbClr val="002222"/>
                </a:solidFill>
                <a:latin typeface="Arial" charset="0"/>
                <a:ea typeface="Calibri" pitchFamily="34" charset="0"/>
                <a:cs typeface="Arial" charset="0"/>
              </a:rPr>
              <a:t>okna programu KONTEPS</a:t>
            </a:r>
            <a:endParaRPr lang="pl-PL" sz="1200" dirty="0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60212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+mn-lt"/>
              </a:rPr>
              <a:t>Położenie </a:t>
            </a:r>
            <a:r>
              <a:rPr lang="pl-PL" sz="1200" dirty="0" smtClean="0">
                <a:latin typeface="+mn-lt"/>
              </a:rPr>
              <a:t>i orientacja powierzchni narzędzia    </a:t>
            </a:r>
          </a:p>
          <a:p>
            <a:r>
              <a:rPr lang="pl-PL" sz="1200" dirty="0" smtClean="0">
                <a:latin typeface="+mn-lt"/>
              </a:rPr>
              <a:t>względem powierzchni wzorcowej </a:t>
            </a:r>
            <a:endParaRPr lang="pl-PL" sz="1200" dirty="0">
              <a:latin typeface="+mn-lt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755576" y="3068960"/>
          <a:ext cx="2664296" cy="2915539"/>
        </p:xfrm>
        <a:graphic>
          <a:graphicData uri="http://schemas.openxmlformats.org/presentationml/2006/ole">
            <p:oleObj spid="_x0000_s10245" name="Document" r:id="rId4" imgW="4510776" imgH="494117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smtClean="0"/>
              <a:t>Główne wyniki zrealizowanych prac badawczych</a:t>
            </a: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468313" y="836613"/>
            <a:ext cx="8280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endParaRPr lang="pl-PL" sz="1400" dirty="0"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1400" dirty="0" smtClean="0">
                <a:latin typeface="Arial" charset="0"/>
              </a:rPr>
              <a:t>Wykonanie </a:t>
            </a:r>
            <a:r>
              <a:rPr lang="pl-PL" sz="1400" dirty="0">
                <a:latin typeface="Arial" charset="0"/>
              </a:rPr>
              <a:t>stanowiska do badań współpracy jedno- i </a:t>
            </a:r>
            <a:r>
              <a:rPr lang="pl-PL" sz="1400" dirty="0" smtClean="0">
                <a:latin typeface="Arial" charset="0"/>
              </a:rPr>
              <a:t>dwu-stronnej przekładni, </a:t>
            </a:r>
            <a:r>
              <a:rPr lang="pl-PL" sz="1400" dirty="0" smtClean="0">
                <a:latin typeface="Arial" charset="0"/>
              </a:rPr>
              <a:t>opracowanie oprogramowania  i testy</a:t>
            </a:r>
            <a:endParaRPr lang="pl-PL" sz="1400" dirty="0">
              <a:latin typeface="Arial" charset="0"/>
            </a:endParaRPr>
          </a:p>
        </p:txBody>
      </p:sp>
      <p:pic>
        <p:nvPicPr>
          <p:cNvPr id="8196" name="Obraz 1" descr="IMG_4367"/>
          <p:cNvPicPr>
            <a:picLocks noChangeAspect="1" noChangeArrowheads="1"/>
          </p:cNvPicPr>
          <p:nvPr/>
        </p:nvPicPr>
        <p:blipFill>
          <a:blip r:embed="rId2" cstate="print"/>
          <a:srcRect t="6296"/>
          <a:stretch>
            <a:fillRect/>
          </a:stretch>
        </p:blipFill>
        <p:spPr bwMode="auto">
          <a:xfrm>
            <a:off x="723900" y="2420888"/>
            <a:ext cx="38481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pole tekstowe 4"/>
          <p:cNvSpPr txBox="1">
            <a:spLocks noChangeArrowheads="1"/>
          </p:cNvSpPr>
          <p:nvPr/>
        </p:nvSpPr>
        <p:spPr bwMode="auto">
          <a:xfrm>
            <a:off x="971600" y="5373216"/>
            <a:ext cx="309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200" dirty="0">
                <a:latin typeface="+mn-lt"/>
                <a:cs typeface="Times New Roman" pitchFamily="18" charset="0"/>
              </a:rPr>
              <a:t>Stanowisko w trakcie </a:t>
            </a:r>
            <a:r>
              <a:rPr lang="pl-PL" sz="1200" dirty="0" smtClean="0">
                <a:latin typeface="+mn-lt"/>
                <a:cs typeface="Times New Roman" pitchFamily="18" charset="0"/>
              </a:rPr>
              <a:t>testów</a:t>
            </a:r>
            <a:endParaRPr lang="pl-PL" sz="1200" dirty="0">
              <a:latin typeface="+mn-lt"/>
              <a:cs typeface="Times New Roman" pitchFamily="18" charset="0"/>
            </a:endParaRPr>
          </a:p>
        </p:txBody>
      </p:sp>
      <p:pic>
        <p:nvPicPr>
          <p:cNvPr id="20481" name="Obraz 1" descr="100_2852"/>
          <p:cNvPicPr>
            <a:picLocks noChangeAspect="1" noChangeArrowheads="1"/>
          </p:cNvPicPr>
          <p:nvPr/>
        </p:nvPicPr>
        <p:blipFill>
          <a:blip r:embed="rId3" cstate="print"/>
          <a:srcRect t="5312" r="2385" b="13741"/>
          <a:stretch>
            <a:fillRect/>
          </a:stretch>
        </p:blipFill>
        <p:spPr bwMode="auto">
          <a:xfrm>
            <a:off x="4716015" y="2420888"/>
            <a:ext cx="4304201" cy="267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4860032" y="53012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1200" dirty="0" smtClean="0">
                <a:latin typeface="+mn-lt"/>
                <a:cs typeface="Times New Roman" pitchFamily="18" charset="0"/>
              </a:rPr>
              <a:t>Stanowisko badawcze - 4-osiowa frezarka CNC do kół stożkowych i hipoidalnych</a:t>
            </a:r>
            <a:endParaRPr lang="pl-PL" sz="12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smtClean="0"/>
              <a:t>Główne wyniki zrealizowanych prac badawczych</a:t>
            </a:r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539750" y="765175"/>
            <a:ext cx="8280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endParaRPr lang="pl-PL" sz="1400" dirty="0"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1400" dirty="0" smtClean="0">
                <a:latin typeface="Arial" charset="0"/>
              </a:rPr>
              <a:t>Opracowanie </a:t>
            </a:r>
            <a:r>
              <a:rPr lang="pl-PL" sz="1400" dirty="0">
                <a:latin typeface="Arial" charset="0"/>
              </a:rPr>
              <a:t>procedury analizy śladu współpracy i nierównomierności ruchu przekładni obciążonej (LTCA) z wykorzystaniem MES oraz analiza stanu naprężeń</a:t>
            </a:r>
            <a:r>
              <a:rPr lang="pl-PL" sz="1400" dirty="0" smtClean="0">
                <a:latin typeface="Arial" charset="0"/>
              </a:rPr>
              <a:t>.</a:t>
            </a:r>
            <a:endParaRPr lang="pl-PL" sz="1400" dirty="0">
              <a:latin typeface="Arial" charset="0"/>
            </a:endParaRPr>
          </a:p>
        </p:txBody>
      </p:sp>
      <p:pic>
        <p:nvPicPr>
          <p:cNvPr id="9218" name="Picture 2" descr="I:\AERONET\Konferencje\Konferencja czerwiec 2012\Robocze\ScreenHunter_02 Jun. 13 15.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265805" cy="411694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39552" y="6021288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+mn-lt"/>
              </a:rPr>
              <a:t>Aplikacja opracowania wyników obliczeń stworzona w </a:t>
            </a:r>
            <a:r>
              <a:rPr lang="pl-PL" sz="1200" dirty="0" smtClean="0">
                <a:latin typeface="+mn-lt"/>
              </a:rPr>
              <a:t>języku programowania </a:t>
            </a:r>
            <a:r>
              <a:rPr lang="pl-PL" sz="1200" dirty="0" smtClean="0">
                <a:latin typeface="+mn-lt"/>
              </a:rPr>
              <a:t>PYTHON - </a:t>
            </a:r>
            <a:r>
              <a:rPr lang="pl-PL" sz="1200" dirty="0" err="1" smtClean="0">
                <a:latin typeface="+mn-lt"/>
              </a:rPr>
              <a:t>plug-in</a:t>
            </a:r>
            <a:r>
              <a:rPr lang="pl-PL" sz="1200" dirty="0" smtClean="0">
                <a:latin typeface="+mn-lt"/>
              </a:rPr>
              <a:t> do </a:t>
            </a:r>
            <a:r>
              <a:rPr lang="pl-PL" sz="1200" dirty="0" smtClean="0">
                <a:latin typeface="+mn-lt"/>
              </a:rPr>
              <a:t>programu </a:t>
            </a:r>
            <a:r>
              <a:rPr lang="pl-PL" sz="1200" dirty="0" smtClean="0">
                <a:latin typeface="+mn-lt"/>
              </a:rPr>
              <a:t>ABAQUS. 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0"/>
            <a:ext cx="4270375" cy="647700"/>
          </a:xfrm>
        </p:spPr>
        <p:txBody>
          <a:bodyPr/>
          <a:lstStyle/>
          <a:p>
            <a:pPr eaLnBrk="1" hangingPunct="1"/>
            <a:r>
              <a:rPr lang="pl-PL" smtClean="0"/>
              <a:t>Główne wyniki zrealizowanych prac badawczych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468313" y="692150"/>
            <a:ext cx="8280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l-PL" sz="1400" dirty="0" smtClean="0">
                <a:latin typeface="Arial" charset="0"/>
              </a:rPr>
              <a:t>Opracowanie strategii pomiarów uzębienia koła i zębnika na optycznym skanerze o świetle niebieskim. </a:t>
            </a:r>
            <a:endParaRPr lang="pl-PL" sz="1400" dirty="0">
              <a:latin typeface="Arial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3645024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 smtClean="0">
                <a:latin typeface="+mn-lt"/>
              </a:rPr>
              <a:t>Pomiar koła i zębnika skanerem ATOS z zastosowaniem „światła niebieskiego”</a:t>
            </a:r>
            <a:endParaRPr lang="pl-PL" sz="1200" dirty="0"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148064" y="3717032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 smtClean="0">
                <a:latin typeface="+mn-lt"/>
              </a:rPr>
              <a:t>Globalna </a:t>
            </a:r>
            <a:r>
              <a:rPr lang="pl-PL" sz="1200" dirty="0" smtClean="0">
                <a:latin typeface="+mn-lt"/>
              </a:rPr>
              <a:t>powierzchniowa analiza odchyłek zębnika</a:t>
            </a:r>
            <a:endParaRPr lang="pl-PL" sz="1200" dirty="0"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67545" y="6453336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 smtClean="0">
                <a:latin typeface="+mn-lt"/>
              </a:rPr>
              <a:t>Globalna powierzchniowa analiza odchyłek koła talerzowego</a:t>
            </a:r>
            <a:endParaRPr lang="pl-PL" sz="1200" dirty="0">
              <a:latin typeface="+mn-lt"/>
            </a:endParaRPr>
          </a:p>
        </p:txBody>
      </p:sp>
      <p:pic>
        <p:nvPicPr>
          <p:cNvPr id="8194" name="Picture 2" descr="GOM  NIEBIESKI Z KOL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4629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ZEBNIK FDM 1"/>
          <p:cNvPicPr>
            <a:picLocks noChangeAspect="1" noChangeArrowheads="1"/>
          </p:cNvPicPr>
          <p:nvPr/>
        </p:nvPicPr>
        <p:blipFill>
          <a:blip r:embed="rId3" cstate="print"/>
          <a:srcRect b="3600"/>
          <a:stretch>
            <a:fillRect/>
          </a:stretch>
        </p:blipFill>
        <p:spPr bwMode="auto">
          <a:xfrm>
            <a:off x="5004048" y="1340768"/>
            <a:ext cx="38408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TAL FDM 21"/>
          <p:cNvPicPr>
            <a:picLocks noChangeAspect="1" noChangeArrowheads="1"/>
          </p:cNvPicPr>
          <p:nvPr/>
        </p:nvPicPr>
        <p:blipFill>
          <a:blip r:embed="rId4" cstate="print"/>
          <a:srcRect b="3600"/>
          <a:stretch>
            <a:fillRect/>
          </a:stretch>
        </p:blipFill>
        <p:spPr bwMode="auto">
          <a:xfrm>
            <a:off x="755576" y="4149080"/>
            <a:ext cx="3816424" cy="229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ZEBNIK FDM 17"/>
          <p:cNvPicPr>
            <a:picLocks noChangeAspect="1" noChangeArrowheads="1"/>
          </p:cNvPicPr>
          <p:nvPr/>
        </p:nvPicPr>
        <p:blipFill>
          <a:blip r:embed="rId5" cstate="print"/>
          <a:srcRect b="3600"/>
          <a:stretch>
            <a:fillRect/>
          </a:stretch>
        </p:blipFill>
        <p:spPr bwMode="auto">
          <a:xfrm>
            <a:off x="5076056" y="4135375"/>
            <a:ext cx="3777544" cy="22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5868144" y="645333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+mn-lt"/>
              </a:rPr>
              <a:t>Analiza odchyłek zarysu zębnika</a:t>
            </a:r>
            <a:endParaRPr lang="pl-PL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042988" y="692150"/>
            <a:ext cx="7200900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 </a:t>
            </a:r>
            <a:r>
              <a:rPr lang="pl-PL" sz="1400" i="1" dirty="0" smtClean="0">
                <a:latin typeface="Arial" charset="0"/>
              </a:rPr>
              <a:t>Referaty konferencyjne</a:t>
            </a:r>
          </a:p>
          <a:p>
            <a:pPr marL="19050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Skawiński</a:t>
            </a:r>
            <a:r>
              <a:rPr lang="en-US" sz="1400" dirty="0" smtClean="0"/>
              <a:t> P.: </a:t>
            </a:r>
            <a:r>
              <a:rPr lang="en-US" sz="1400" b="1" i="1" dirty="0" smtClean="0"/>
              <a:t>Neural network in recognizing of the tooth contact of  spiral and hypoid bevel gears</a:t>
            </a:r>
            <a:r>
              <a:rPr lang="en-US" sz="1400" dirty="0" smtClean="0"/>
              <a:t>; </a:t>
            </a:r>
            <a:r>
              <a:rPr lang="en-US" sz="1400" dirty="0" smtClean="0"/>
              <a:t>The </a:t>
            </a:r>
            <a:r>
              <a:rPr lang="en-US" sz="1400" dirty="0" smtClean="0"/>
              <a:t>16th International Slovak-Polish Conference Machine Modeling and Simulations 2011. </a:t>
            </a:r>
            <a:r>
              <a:rPr lang="pl-PL" sz="1400" dirty="0" smtClean="0"/>
              <a:t>Wrzesień 2011, </a:t>
            </a:r>
            <a:r>
              <a:rPr lang="pl-PL" sz="1400" dirty="0" err="1" smtClean="0"/>
              <a:t>Terchova</a:t>
            </a:r>
            <a:r>
              <a:rPr lang="pl-PL" sz="1400" dirty="0" smtClean="0"/>
              <a:t>, Słowacja. </a:t>
            </a:r>
            <a:r>
              <a:rPr lang="pl-PL" sz="1400" dirty="0" err="1" smtClean="0"/>
              <a:t>Hutnicke</a:t>
            </a:r>
            <a:r>
              <a:rPr lang="pl-PL" sz="1400" dirty="0" smtClean="0"/>
              <a:t> Listy. </a:t>
            </a:r>
            <a:r>
              <a:rPr lang="pl-PL" sz="1400" dirty="0" err="1" smtClean="0"/>
              <a:t>Matallurgical</a:t>
            </a:r>
            <a:r>
              <a:rPr lang="pl-PL" sz="1400" dirty="0" smtClean="0"/>
              <a:t> </a:t>
            </a:r>
            <a:r>
              <a:rPr lang="pl-PL" sz="1400" dirty="0" err="1" smtClean="0"/>
              <a:t>Journal</a:t>
            </a:r>
            <a:r>
              <a:rPr lang="pl-PL" sz="1400" dirty="0" smtClean="0"/>
              <a:t>. Vol. LXIV, 2011.</a:t>
            </a:r>
          </a:p>
          <a:p>
            <a:pPr marL="342900" indent="-342900">
              <a:buFont typeface="+mj-lt"/>
              <a:buAutoNum type="arabicPeriod"/>
            </a:pPr>
            <a:endParaRPr lang="pl-PL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/>
              <a:t>Skawiński P., Siemiński P.: </a:t>
            </a:r>
            <a:r>
              <a:rPr lang="pl-PL" sz="1400" b="1" i="1" dirty="0" smtClean="0"/>
              <a:t>Przegląd metod generowania modeli bryłowych zębatych kół stożkowych o kołowo-łukowej linii zęba w parametrycznych systemach 3D CAD</a:t>
            </a:r>
            <a:r>
              <a:rPr lang="pl-PL" sz="1400" dirty="0" smtClean="0"/>
              <a:t>; </a:t>
            </a:r>
            <a:r>
              <a:rPr lang="pl-PL" sz="1400" dirty="0" smtClean="0"/>
              <a:t>XVIII Konferencja </a:t>
            </a:r>
            <a:r>
              <a:rPr lang="pl-PL" sz="1400" dirty="0" smtClean="0"/>
              <a:t>Metody i Środki Projektowania Wspomaganego Komputerowo, Baranów Sandomierski, 12-14 października 2011. </a:t>
            </a:r>
            <a:r>
              <a:rPr lang="en-US" sz="1400" dirty="0" err="1" smtClean="0"/>
              <a:t>Mechanik</a:t>
            </a:r>
            <a:r>
              <a:rPr lang="en-US" sz="1400" dirty="0" smtClean="0"/>
              <a:t> 1/2012.</a:t>
            </a:r>
            <a:endParaRPr lang="pl-PL" sz="1400" dirty="0" smtClean="0"/>
          </a:p>
          <a:p>
            <a:pPr marL="342900" lvl="0" indent="-342900"/>
            <a:r>
              <a:rPr lang="en-GB" sz="1400" dirty="0" smtClean="0"/>
              <a:t>. </a:t>
            </a:r>
            <a:endParaRPr lang="pl-PL" sz="1400" dirty="0"/>
          </a:p>
          <a:p>
            <a:pPr marL="342900" lvl="0" indent="-342900">
              <a:buFont typeface="+mj-lt"/>
              <a:buAutoNum type="arabicPeriod"/>
            </a:pPr>
            <a:endParaRPr lang="pl-PL" sz="1400" dirty="0"/>
          </a:p>
          <a:p>
            <a:pPr marL="19050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042988" y="692150"/>
            <a:ext cx="7200900" cy="5478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 </a:t>
            </a:r>
            <a:r>
              <a:rPr lang="pl-PL" sz="1400" i="1" dirty="0" smtClean="0">
                <a:latin typeface="Arial" charset="0"/>
              </a:rPr>
              <a:t>Publikacje w czasopismach</a:t>
            </a:r>
            <a:endParaRPr lang="pl-PL" sz="1400" i="1" dirty="0" smtClean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400" dirty="0"/>
              <a:t>Dziubek T., Płocica M.: </a:t>
            </a:r>
            <a:r>
              <a:rPr lang="pl-PL" sz="1400" b="1" i="1" dirty="0"/>
              <a:t>Optyczne metody pomiarowe w rekonstrukcji geometrii kół zębatych</a:t>
            </a:r>
            <a:r>
              <a:rPr lang="pl-PL" sz="1400" dirty="0"/>
              <a:t>. Mechanik, nr 1/2012, str. 74-75.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400" dirty="0"/>
              <a:t>Marciniec A., Sobolewski B.: </a:t>
            </a:r>
            <a:r>
              <a:rPr lang="pl-PL" sz="1400" b="1" i="1" dirty="0"/>
              <a:t>Zastosowanie systemu </a:t>
            </a:r>
            <a:r>
              <a:rPr lang="pl-PL" sz="1400" b="1" i="1" dirty="0" err="1"/>
              <a:t>Autodesk</a:t>
            </a:r>
            <a:r>
              <a:rPr lang="pl-PL" sz="1400" b="1" i="1" dirty="0"/>
              <a:t> </a:t>
            </a:r>
            <a:r>
              <a:rPr lang="pl-PL" sz="1400" b="1" i="1" dirty="0" err="1"/>
              <a:t>Inventor</a:t>
            </a:r>
            <a:r>
              <a:rPr lang="pl-PL" sz="1400" b="1" i="1" dirty="0"/>
              <a:t> do symulacji współpracy przekładni stożkowych </a:t>
            </a:r>
            <a:r>
              <a:rPr lang="pl-PL" sz="1400" b="1" i="1" dirty="0" err="1"/>
              <a:t>Gleasona</a:t>
            </a:r>
            <a:r>
              <a:rPr lang="pl-PL" sz="1400" dirty="0"/>
              <a:t>. Mechanik, nr 1/2012, str. 76-77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400" dirty="0"/>
              <a:t>Pisula J., Płocica M.: </a:t>
            </a:r>
            <a:r>
              <a:rPr lang="pl-PL" sz="1400" b="1" i="1" dirty="0"/>
              <a:t>Analiza współpracy pary kół stożkowych na podstawie matematycznego modelu obróbki oraz bezpośredniej symulacji nacinania w programie </a:t>
            </a:r>
            <a:r>
              <a:rPr lang="pl-PL" sz="1400" b="1" i="1" dirty="0" err="1"/>
              <a:t>Inventor</a:t>
            </a:r>
            <a:r>
              <a:rPr lang="pl-PL" sz="1400" i="1" dirty="0"/>
              <a:t>. </a:t>
            </a:r>
            <a:r>
              <a:rPr lang="pl-PL" sz="1400" dirty="0"/>
              <a:t>Mechanik, nr 1/2012, str. 78-79</a:t>
            </a:r>
            <a:r>
              <a:rPr lang="pl-PL" sz="1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400" dirty="0" smtClean="0"/>
              <a:t>Budzik G., Dziubek T., Cieplak M., </a:t>
            </a:r>
            <a:r>
              <a:rPr lang="pl-PL" sz="1400" dirty="0" err="1" smtClean="0"/>
              <a:t>Bernaczek</a:t>
            </a:r>
            <a:r>
              <a:rPr lang="pl-PL" sz="1400" dirty="0" smtClean="0"/>
              <a:t> J., </a:t>
            </a:r>
            <a:r>
              <a:rPr lang="pl-PL" sz="1400" dirty="0" err="1" smtClean="0"/>
              <a:t>Magniszewski</a:t>
            </a:r>
            <a:r>
              <a:rPr lang="pl-PL" sz="1400" dirty="0" smtClean="0"/>
              <a:t> M., </a:t>
            </a:r>
            <a:r>
              <a:rPr lang="pl-PL" sz="1400" dirty="0" err="1" smtClean="0"/>
              <a:t>Tutak</a:t>
            </a:r>
            <a:r>
              <a:rPr lang="pl-PL" sz="1400" dirty="0" smtClean="0"/>
              <a:t> M.: </a:t>
            </a:r>
            <a:r>
              <a:rPr lang="pl-PL" sz="1400" b="1" i="1" dirty="0" smtClean="0"/>
              <a:t>Analiza wybranych bezdotykowych metod pomiarowych wspomaganych komputerowo</a:t>
            </a:r>
            <a:r>
              <a:rPr lang="pl-PL" sz="1400" i="1" dirty="0" smtClean="0"/>
              <a:t>. </a:t>
            </a:r>
            <a:r>
              <a:rPr lang="pl-PL" sz="1400" dirty="0" smtClean="0"/>
              <a:t>STAL - Metale &amp; Nowe Technologie, nr 3-4/2012, str. 42-44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400" dirty="0" smtClean="0"/>
              <a:t>Budzik G., Cieplak M., </a:t>
            </a:r>
            <a:r>
              <a:rPr lang="pl-PL" sz="1400" dirty="0" err="1" smtClean="0"/>
              <a:t>Bernaczek</a:t>
            </a:r>
            <a:r>
              <a:rPr lang="pl-PL" sz="1400" dirty="0" smtClean="0"/>
              <a:t> J., </a:t>
            </a:r>
            <a:r>
              <a:rPr lang="pl-PL" sz="1400" dirty="0" err="1" smtClean="0"/>
              <a:t>Magniszewski</a:t>
            </a:r>
            <a:r>
              <a:rPr lang="pl-PL" sz="1400" dirty="0" smtClean="0"/>
              <a:t> M.: </a:t>
            </a:r>
            <a:r>
              <a:rPr lang="pl-PL" sz="1400" b="1" i="1" dirty="0" smtClean="0"/>
              <a:t>Przygotowywanie danych do procesów szybkiego prototypowania CAD/RP</a:t>
            </a:r>
            <a:r>
              <a:rPr lang="pl-PL" sz="1400" dirty="0" smtClean="0"/>
              <a:t>. STAL - Metale &amp; Nowe Technologie, nr 3-4/2012, str. 57-59.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Skawiński</a:t>
            </a:r>
            <a:r>
              <a:rPr lang="en-US" sz="1400" dirty="0"/>
              <a:t> </a:t>
            </a:r>
            <a:r>
              <a:rPr lang="en-US" sz="1400" dirty="0" err="1"/>
              <a:t>P.:</a:t>
            </a:r>
            <a:r>
              <a:rPr lang="en-US" sz="1400" b="1" i="1" dirty="0" err="1"/>
              <a:t>Tooth</a:t>
            </a:r>
            <a:r>
              <a:rPr lang="en-US" sz="1400" b="1" i="1" dirty="0"/>
              <a:t> contact development of the spiral bevel gears</a:t>
            </a:r>
            <a:r>
              <a:rPr lang="en-US" sz="1400" dirty="0"/>
              <a:t>; Archives of Civil and Mechanical Engineering. </a:t>
            </a:r>
            <a:r>
              <a:rPr lang="en-US" sz="1400" dirty="0" err="1"/>
              <a:t>Ukaże</a:t>
            </a:r>
            <a:r>
              <a:rPr lang="en-US" sz="1400" dirty="0"/>
              <a:t> </a:t>
            </a:r>
            <a:r>
              <a:rPr lang="en-US" sz="1400" dirty="0" err="1"/>
              <a:t>się</a:t>
            </a:r>
            <a:r>
              <a:rPr lang="en-US" sz="1400" dirty="0"/>
              <a:t>  w </a:t>
            </a:r>
            <a:r>
              <a:rPr lang="en-US" sz="1400" dirty="0" err="1"/>
              <a:t>najbliższym</a:t>
            </a:r>
            <a:r>
              <a:rPr lang="en-US" sz="1400" dirty="0"/>
              <a:t> </a:t>
            </a:r>
            <a:r>
              <a:rPr lang="en-US" sz="1400" dirty="0" err="1"/>
              <a:t>numerze</a:t>
            </a:r>
            <a:r>
              <a:rPr lang="en-US" sz="1400" dirty="0"/>
              <a:t>; </a:t>
            </a:r>
            <a:r>
              <a:rPr lang="en-US" sz="1400" dirty="0" err="1"/>
              <a:t>wydawnictwo</a:t>
            </a:r>
            <a:r>
              <a:rPr lang="en-US" sz="1400" dirty="0"/>
              <a:t> Elsevier 2012.</a:t>
            </a:r>
            <a:endParaRPr lang="pl-PL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Skawiński</a:t>
            </a:r>
            <a:r>
              <a:rPr lang="en-US" sz="1400" dirty="0"/>
              <a:t> P.: </a:t>
            </a:r>
            <a:r>
              <a:rPr lang="en-GB" sz="1400" b="1" i="1" dirty="0"/>
              <a:t>Neural classifiers  in recognizing of the tooth contact of  spiral and hypoid </a:t>
            </a:r>
            <a:r>
              <a:rPr lang="en-GB" sz="1400" b="1" i="1" dirty="0" err="1"/>
              <a:t>gleason</a:t>
            </a:r>
            <a:r>
              <a:rPr lang="en-GB" sz="1400" b="1" i="1" dirty="0"/>
              <a:t> bevel gears; </a:t>
            </a:r>
            <a:r>
              <a:rPr lang="en-GB" sz="1400" dirty="0"/>
              <a:t>Advances in Manufacturing Science and Technology. </a:t>
            </a:r>
            <a:r>
              <a:rPr lang="pl-PL" sz="1400" dirty="0"/>
              <a:t>Ukaże się w kwartalniku vol.36 No.2  2012.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Skawiński</a:t>
            </a:r>
            <a:r>
              <a:rPr lang="en-US" sz="1400" dirty="0"/>
              <a:t> P.: </a:t>
            </a:r>
            <a:r>
              <a:rPr lang="en-GB" sz="1400" b="1" i="1" dirty="0"/>
              <a:t>Technological setups on the Gleason Phoenix  CNC spiral bevel and hypoid milling machines; </a:t>
            </a:r>
            <a:r>
              <a:rPr lang="en-GB" sz="1400" dirty="0"/>
              <a:t>Advances in Manufacturing Science and Technology. W </a:t>
            </a:r>
            <a:r>
              <a:rPr lang="en-GB" sz="1400" dirty="0" err="1"/>
              <a:t>recenzji</a:t>
            </a:r>
            <a:r>
              <a:rPr lang="en-GB" sz="1400" dirty="0"/>
              <a:t>. </a:t>
            </a:r>
            <a:endParaRPr lang="pl-PL" sz="1400" dirty="0"/>
          </a:p>
          <a:p>
            <a:pPr marL="342900" lvl="0" indent="-342900">
              <a:buFont typeface="+mj-lt"/>
              <a:buAutoNum type="arabicPeriod"/>
            </a:pPr>
            <a:endParaRPr lang="pl-PL" sz="1400" dirty="0"/>
          </a:p>
          <a:p>
            <a:pPr marL="19050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19050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143000" y="1066800"/>
            <a:ext cx="720090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 Prace inżynierskie </a:t>
            </a:r>
            <a:r>
              <a:rPr lang="pl-PL" sz="1400" i="1" dirty="0" smtClean="0">
                <a:latin typeface="Arial" charset="0"/>
              </a:rPr>
              <a:t>obronione</a:t>
            </a:r>
          </a:p>
          <a:p>
            <a:pPr marL="190500" lvl="1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pl-PL" sz="1400" dirty="0">
                <a:latin typeface="Times New Roman"/>
                <a:ea typeface="Times New Roman"/>
              </a:rPr>
              <a:t>Trzewik P.:   </a:t>
            </a:r>
            <a:r>
              <a:rPr lang="pl-PL" sz="1400" b="1" dirty="0">
                <a:latin typeface="Times New Roman"/>
                <a:ea typeface="Times New Roman"/>
              </a:rPr>
              <a:t>Porównanie algorytmu obliczeń wytrzymałościowych </a:t>
            </a:r>
            <a:r>
              <a:rPr lang="pl-PL" sz="1400" b="1" dirty="0" err="1">
                <a:latin typeface="Times New Roman"/>
                <a:ea typeface="Times New Roman"/>
              </a:rPr>
              <a:t>wg</a:t>
            </a:r>
            <a:r>
              <a:rPr lang="pl-PL" sz="1400" b="1" dirty="0">
                <a:latin typeface="Times New Roman"/>
                <a:ea typeface="Times New Roman"/>
              </a:rPr>
              <a:t>. norm ISO 10300 oraz AGMA 2003-B97</a:t>
            </a:r>
            <a:r>
              <a:rPr lang="pl-PL" sz="1400" dirty="0">
                <a:latin typeface="Times New Roman"/>
                <a:ea typeface="Times New Roman"/>
              </a:rPr>
              <a:t>.  Promotor: dr inż. P. Skawiński, obroniona 17 maja 2012r.</a:t>
            </a:r>
          </a:p>
          <a:p>
            <a:pPr marL="190500" lvl="1" indent="-190500">
              <a:defRPr/>
            </a:pPr>
            <a:endParaRPr lang="pl-PL" sz="1400" i="1" dirty="0">
              <a:latin typeface="Arial" charset="0"/>
            </a:endParaRPr>
          </a:p>
          <a:p>
            <a:pPr marL="190500" lvl="1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 Prace magisterskie </a:t>
            </a:r>
            <a:r>
              <a:rPr lang="pl-PL" sz="1400" i="1" dirty="0" smtClean="0">
                <a:latin typeface="Arial" charset="0"/>
              </a:rPr>
              <a:t>obronione</a:t>
            </a:r>
            <a:endParaRPr lang="pl-PL" sz="1400" i="1" dirty="0">
              <a:latin typeface="Arial" charset="0"/>
            </a:endParaRPr>
          </a:p>
          <a:p>
            <a:pPr marL="342900" lvl="0" indent="-342900">
              <a:spcAft>
                <a:spcPts val="0"/>
              </a:spcAft>
              <a:tabLst>
                <a:tab pos="228600" algn="l"/>
              </a:tabLst>
            </a:pPr>
            <a:endParaRPr lang="pl-PL" sz="1400" dirty="0" smtClean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pl-PL" sz="1400" dirty="0">
                <a:latin typeface="Times New Roman"/>
                <a:ea typeface="Times New Roman"/>
              </a:rPr>
              <a:t>Piotr Olechowski: </a:t>
            </a:r>
            <a:r>
              <a:rPr lang="pl-PL" sz="1400" b="1" dirty="0">
                <a:latin typeface="Times New Roman"/>
                <a:ea typeface="Times New Roman"/>
              </a:rPr>
              <a:t>Projektowanie funkcjonalne w systemie </a:t>
            </a:r>
            <a:r>
              <a:rPr lang="pl-PL" sz="1400" b="1" dirty="0" err="1">
                <a:latin typeface="Times New Roman"/>
                <a:ea typeface="Times New Roman"/>
              </a:rPr>
              <a:t>Inventor</a:t>
            </a:r>
            <a:r>
              <a:rPr lang="pl-PL" sz="1400" b="1" dirty="0">
                <a:latin typeface="Times New Roman"/>
                <a:ea typeface="Times New Roman"/>
              </a:rPr>
              <a:t> 2008 na przykładzie przekładni stożkowo-walcowej</a:t>
            </a:r>
            <a:r>
              <a:rPr lang="pl-PL" sz="1400" dirty="0">
                <a:latin typeface="Times New Roman"/>
                <a:ea typeface="Times New Roman"/>
              </a:rPr>
              <a:t>. Promotor: dr hab. inż. Adam Marciniec. Wydział Budowy Maszyn i Lotnictwa, Politechnika Rzeszowska.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pl-PL" sz="1400" dirty="0" smtClean="0">
                <a:latin typeface="Times New Roman"/>
                <a:ea typeface="Times New Roman"/>
              </a:rPr>
              <a:t>Dudek Paweł: </a:t>
            </a:r>
            <a:r>
              <a:rPr lang="pl-PL" sz="1400" b="1" dirty="0" smtClean="0">
                <a:latin typeface="Times New Roman"/>
                <a:ea typeface="Times New Roman"/>
              </a:rPr>
              <a:t>Program symulacji generowania uzębienia w przekładni technologicznej do obróbki kół stożkowych metodami SGT i SFT firmy </a:t>
            </a:r>
            <a:r>
              <a:rPr lang="pl-PL" sz="1400" b="1" dirty="0" err="1" smtClean="0">
                <a:latin typeface="Times New Roman"/>
                <a:ea typeface="Times New Roman"/>
              </a:rPr>
              <a:t>Gleason</a:t>
            </a:r>
            <a:r>
              <a:rPr lang="pl-PL" sz="1400" b="1" dirty="0" smtClean="0">
                <a:latin typeface="Times New Roman"/>
                <a:ea typeface="Times New Roman"/>
              </a:rPr>
              <a:t>.</a:t>
            </a:r>
            <a:r>
              <a:rPr lang="pl-PL" sz="1400" dirty="0" smtClean="0">
                <a:latin typeface="Times New Roman"/>
                <a:ea typeface="Times New Roman"/>
              </a:rPr>
              <a:t> Promotor: dr inż. Jadwiga Pisula, praca obroniona 08.01.2012 r.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pl-PL" sz="1400" dirty="0" smtClean="0">
                <a:latin typeface="Times New Roman"/>
                <a:ea typeface="Times New Roman"/>
              </a:rPr>
              <a:t>Bieńkowski Marcin: </a:t>
            </a:r>
            <a:r>
              <a:rPr lang="pl-PL" sz="1400" b="1" dirty="0" smtClean="0">
                <a:latin typeface="Times New Roman"/>
                <a:ea typeface="Times New Roman"/>
              </a:rPr>
              <a:t>Analiza ruchu i śladu współpracy przekładni stożkowej generowanej metodą </a:t>
            </a:r>
            <a:r>
              <a:rPr lang="pl-PL" sz="1400" b="1" dirty="0" err="1" smtClean="0">
                <a:latin typeface="Times New Roman"/>
                <a:ea typeface="Times New Roman"/>
              </a:rPr>
              <a:t>Spread</a:t>
            </a:r>
            <a:r>
              <a:rPr lang="pl-PL" sz="1400" b="1" dirty="0" smtClean="0">
                <a:latin typeface="Times New Roman"/>
                <a:ea typeface="Times New Roman"/>
              </a:rPr>
              <a:t> Blade </a:t>
            </a:r>
            <a:r>
              <a:rPr lang="pl-PL" sz="1400" b="1" dirty="0" err="1" smtClean="0">
                <a:latin typeface="Times New Roman"/>
                <a:ea typeface="Times New Roman"/>
              </a:rPr>
              <a:t>Fixed</a:t>
            </a:r>
            <a:r>
              <a:rPr lang="pl-PL" sz="1400" b="1" dirty="0" smtClean="0">
                <a:latin typeface="Times New Roman"/>
                <a:ea typeface="Times New Roman"/>
              </a:rPr>
              <a:t> </a:t>
            </a:r>
            <a:r>
              <a:rPr lang="pl-PL" sz="1400" b="1" dirty="0" err="1" smtClean="0">
                <a:latin typeface="Times New Roman"/>
                <a:ea typeface="Times New Roman"/>
              </a:rPr>
              <a:t>Setting</a:t>
            </a:r>
            <a:r>
              <a:rPr lang="pl-PL" sz="1400" b="1" dirty="0" smtClean="0">
                <a:latin typeface="Times New Roman"/>
                <a:ea typeface="Times New Roman"/>
              </a:rPr>
              <a:t> firmy </a:t>
            </a:r>
            <a:r>
              <a:rPr lang="pl-PL" sz="1400" b="1" dirty="0" err="1" smtClean="0">
                <a:latin typeface="Times New Roman"/>
                <a:ea typeface="Times New Roman"/>
              </a:rPr>
              <a:t>Gleason</a:t>
            </a:r>
            <a:r>
              <a:rPr lang="pl-PL" sz="1400" b="1" dirty="0" smtClean="0">
                <a:latin typeface="Times New Roman"/>
                <a:ea typeface="Times New Roman"/>
              </a:rPr>
              <a:t>.</a:t>
            </a:r>
            <a:r>
              <a:rPr lang="pl-PL" sz="1400" dirty="0" smtClean="0">
                <a:latin typeface="Times New Roman"/>
                <a:ea typeface="Times New Roman"/>
              </a:rPr>
              <a:t> Promotor: dr inż. Jadwiga Pisula, praca obroniona 08.01.2012 r.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pl-PL" sz="1400" dirty="0" err="1" smtClean="0">
                <a:latin typeface="Times New Roman"/>
                <a:ea typeface="Times New Roman"/>
              </a:rPr>
              <a:t>Kiełtyk</a:t>
            </a:r>
            <a:r>
              <a:rPr lang="pl-PL" sz="1400" dirty="0" smtClean="0">
                <a:latin typeface="Times New Roman"/>
                <a:ea typeface="Times New Roman"/>
              </a:rPr>
              <a:t> Stanisław: </a:t>
            </a:r>
            <a:r>
              <a:rPr lang="pl-PL" sz="1400" b="1" dirty="0" smtClean="0">
                <a:latin typeface="Times New Roman"/>
                <a:ea typeface="Times New Roman"/>
              </a:rPr>
              <a:t>Opracowanie i adaptacja wraz z oprogramowaniem układu pomiarowego stanowiska do kontroli dwustronnej przekładni stożkowej</a:t>
            </a:r>
            <a:r>
              <a:rPr lang="pl-PL" sz="1400" dirty="0" smtClean="0">
                <a:latin typeface="Times New Roman"/>
                <a:ea typeface="Times New Roman"/>
              </a:rPr>
              <a:t>. Promotor: dr inż. Piotr Skawiński, praca obroniona 12.01.2012. Politechnika Warszawska</a:t>
            </a:r>
          </a:p>
          <a:p>
            <a:pPr marL="342900" lvl="1" indent="-342900">
              <a:defRPr/>
            </a:pP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4608512" cy="647700"/>
          </a:xfrm>
        </p:spPr>
        <p:txBody>
          <a:bodyPr/>
          <a:lstStyle/>
          <a:p>
            <a:pPr eaLnBrk="1" hangingPunct="1"/>
            <a:r>
              <a:rPr lang="pl-PL" smtClean="0"/>
              <a:t>Dane do wskaźników realizacji celów projektu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187450" y="620713"/>
            <a:ext cx="720090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 Prace inżynierskie planowane</a:t>
            </a:r>
          </a:p>
          <a:p>
            <a:pPr marL="361950" indent="-342900">
              <a:buFont typeface="+mj-lt"/>
              <a:buAutoNum type="arabicPeriod"/>
              <a:defRPr/>
            </a:pPr>
            <a:endParaRPr lang="pl-PL" sz="1400" dirty="0" smtClean="0"/>
          </a:p>
          <a:p>
            <a:pPr marL="361950" indent="-342900">
              <a:buFont typeface="+mj-lt"/>
              <a:buAutoNum type="arabicPeriod"/>
              <a:defRPr/>
            </a:pPr>
            <a:endParaRPr lang="pl-PL" sz="1400" dirty="0" smtClean="0"/>
          </a:p>
          <a:p>
            <a:pPr marL="361950" indent="-342900">
              <a:buFont typeface="+mj-lt"/>
              <a:buAutoNum type="arabicPeriod"/>
              <a:defRPr/>
            </a:pPr>
            <a:r>
              <a:rPr lang="pl-PL" sz="1400" dirty="0" smtClean="0"/>
              <a:t>Gmyrek </a:t>
            </a:r>
            <a:r>
              <a:rPr lang="pl-PL" sz="1400" dirty="0"/>
              <a:t>Łukasz: </a:t>
            </a:r>
            <a:r>
              <a:rPr lang="pl-PL" sz="1400" i="1" dirty="0"/>
              <a:t>Projekt rekonstrukcji stożkowo-walcowej przekładni głównej samochodu ciężarowego Ursus A</a:t>
            </a:r>
            <a:r>
              <a:rPr lang="pl-PL" sz="1400" dirty="0"/>
              <a:t>. Promotor: dr inż. Mieczysław Płocica, planowany termin obrony: czerwiec 2012</a:t>
            </a:r>
          </a:p>
          <a:p>
            <a:pPr marL="209550" indent="-190500">
              <a:buFontTx/>
              <a:buChar char="•"/>
              <a:defRPr/>
            </a:pPr>
            <a:endParaRPr lang="pl-PL" sz="1400" dirty="0"/>
          </a:p>
          <a:p>
            <a:pPr marL="209550" indent="-190500">
              <a:buFontTx/>
              <a:buChar char="•"/>
              <a:defRPr/>
            </a:pPr>
            <a:r>
              <a:rPr lang="pl-PL" sz="1400" i="1" dirty="0">
                <a:latin typeface="Arial" charset="0"/>
              </a:rPr>
              <a:t>Prace magisterskie planowane </a:t>
            </a:r>
          </a:p>
          <a:p>
            <a:pPr marL="209550" indent="-190500">
              <a:buFontTx/>
              <a:buChar char="•"/>
              <a:defRPr/>
            </a:pPr>
            <a:endParaRPr lang="pl-PL" sz="1400" i="1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1400" dirty="0"/>
              <a:t>Dziki Marcin: </a:t>
            </a:r>
            <a:r>
              <a:rPr lang="pl-PL" sz="1400" i="1" dirty="0"/>
              <a:t>Model matematyczny i CAD uzębień kół stożkowych wykonanych metodą Duplex </a:t>
            </a:r>
            <a:r>
              <a:rPr lang="pl-PL" sz="1400" i="1" dirty="0" err="1"/>
              <a:t>Helical</a:t>
            </a:r>
            <a:r>
              <a:rPr lang="pl-PL" sz="1400" i="1" dirty="0"/>
              <a:t> .</a:t>
            </a:r>
            <a:r>
              <a:rPr lang="pl-PL" sz="1400" dirty="0"/>
              <a:t> Promotor: dr inż. Jadwiga Pisula, planowany termin obrony: czerwiec 2012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 err="1"/>
              <a:t>Błazucki</a:t>
            </a:r>
            <a:r>
              <a:rPr lang="pl-PL" sz="1400" dirty="0"/>
              <a:t> P.: </a:t>
            </a:r>
            <a:r>
              <a:rPr lang="pl-PL" sz="1400" i="1" dirty="0"/>
              <a:t>Projekt i wykonanie 4-osiowej sterowanej numerycznie frezarki do kół zębatych stożkowych</a:t>
            </a:r>
            <a:r>
              <a:rPr lang="pl-PL" sz="1400" b="1" i="1" dirty="0"/>
              <a:t>.</a:t>
            </a:r>
            <a:r>
              <a:rPr lang="pl-PL" sz="1400" dirty="0"/>
              <a:t> Promotor: dr inż. P. Skawiński. Praca dyplomowa magisterska. Obrona 28 czerwiec 2012.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/>
              <a:t>Warecki S.: </a:t>
            </a:r>
            <a:r>
              <a:rPr lang="pl-PL" sz="1400" i="1" dirty="0"/>
              <a:t>Opracowanie i oprogramowanie układu pomiarowego stanowiska do kontroli dwustronnej przekładni stożkowych</a:t>
            </a:r>
            <a:r>
              <a:rPr lang="pl-PL" sz="1400" dirty="0"/>
              <a:t>. Promotor: dr inż. P. Skawiński. Praca dyplomowa magisterska. Obrona planowana na styczeń  2013</a:t>
            </a:r>
            <a:r>
              <a:rPr lang="pl-PL" sz="1400" dirty="0" smtClean="0"/>
              <a:t>.</a:t>
            </a:r>
            <a:endParaRPr lang="pl-PL" sz="1400" b="1" dirty="0"/>
          </a:p>
          <a:p>
            <a:pPr marL="342900" indent="-342900">
              <a:buFont typeface="+mj-lt"/>
              <a:buAutoNum type="arabicPeriod"/>
            </a:pPr>
            <a:r>
              <a:rPr lang="pl-PL" sz="1400" dirty="0"/>
              <a:t>Trzewik P.:</a:t>
            </a:r>
            <a:r>
              <a:rPr lang="pl-PL" sz="1400" b="1" dirty="0"/>
              <a:t> </a:t>
            </a:r>
            <a:r>
              <a:rPr lang="pl-PL" sz="1400" i="1" dirty="0"/>
              <a:t>Rekonstrukcja i wykonanie  przekładni głównej 8/54 zabytkowego motocykla BMW.</a:t>
            </a:r>
            <a:r>
              <a:rPr lang="pl-PL" sz="1400" dirty="0"/>
              <a:t> Promotor dr inż. P. Skawiński.</a:t>
            </a:r>
            <a:r>
              <a:rPr lang="pl-PL" sz="1400" b="1" dirty="0"/>
              <a:t> </a:t>
            </a:r>
            <a:r>
              <a:rPr lang="pl-PL" sz="1400" dirty="0"/>
              <a:t>Praca dyplomowa magisterska. Obrona planowana na styczeń 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1085</Words>
  <Application>Microsoft Office PowerPoint</Application>
  <PresentationFormat>Pokaz na ekranie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Projekt domyślny</vt:lpstr>
      <vt:lpstr>CorelDRAW</vt:lpstr>
      <vt:lpstr>Dokument programu Microsoft Office Word 97–2003</vt:lpstr>
      <vt:lpstr>ZB 3  Opracowanie technologii efektywnego projektowania i produkcji przekładni stożkowych z wykorzystaniem systemu Phoenix  firmy Gleason </vt:lpstr>
      <vt:lpstr>Główne wyniki zrealizowanych prac badawczych</vt:lpstr>
      <vt:lpstr>Główne wyniki zrealizowanych prac badawczych</vt:lpstr>
      <vt:lpstr>Główne wyniki zrealizowanych prac badawczych</vt:lpstr>
      <vt:lpstr>Główne wyniki zrealizowanych prac badawczych</vt:lpstr>
      <vt:lpstr>Dane do wskaźników realizacji celów projektu</vt:lpstr>
      <vt:lpstr>Dane do wskaźników realizacji celów projektu</vt:lpstr>
      <vt:lpstr>Dane do wskaźników realizacji celów projektu</vt:lpstr>
      <vt:lpstr>Dane do wskaźników realizacji celów projektu</vt:lpstr>
      <vt:lpstr>Dane do wskaźników realizacji celów projektu</vt:lpstr>
      <vt:lpstr>Dane do wskaźników realizacji celów projektu</vt:lpstr>
      <vt:lpstr>Stan współpracy  z przedsiębiorstwami  Doliny Lotniczej</vt:lpstr>
      <vt:lpstr>Główne wnioski</vt:lpstr>
    </vt:vector>
  </TitlesOfParts>
  <Company>PRZ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 [numer zadania]  [Tytuł zadania]</dc:title>
  <dc:creator>AR</dc:creator>
  <cp:lastModifiedBy>Adam Marciniec</cp:lastModifiedBy>
  <cp:revision>33</cp:revision>
  <dcterms:created xsi:type="dcterms:W3CDTF">2010-11-05T06:44:13Z</dcterms:created>
  <dcterms:modified xsi:type="dcterms:W3CDTF">2012-06-25T03:59:40Z</dcterms:modified>
</cp:coreProperties>
</file>