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8" r:id="rId2"/>
    <p:sldId id="275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83" r:id="rId11"/>
    <p:sldId id="270" r:id="rId12"/>
    <p:sldId id="271" r:id="rId13"/>
    <p:sldId id="272" r:id="rId14"/>
    <p:sldId id="273" r:id="rId15"/>
    <p:sldId id="276" r:id="rId16"/>
    <p:sldId id="277" r:id="rId17"/>
    <p:sldId id="262" r:id="rId18"/>
    <p:sldId id="284" r:id="rId19"/>
    <p:sldId id="282" r:id="rId20"/>
    <p:sldId id="286" r:id="rId21"/>
    <p:sldId id="288" r:id="rId22"/>
    <p:sldId id="290" r:id="rId23"/>
    <p:sldId id="291" r:id="rId24"/>
    <p:sldId id="292" r:id="rId25"/>
    <p:sldId id="293" r:id="rId26"/>
    <p:sldId id="294" r:id="rId27"/>
    <p:sldId id="296" r:id="rId28"/>
    <p:sldId id="295" r:id="rId29"/>
    <p:sldId id="297" r:id="rId30"/>
    <p:sldId id="298" r:id="rId31"/>
  </p:sldIdLst>
  <p:sldSz cx="9144000" cy="6858000" type="screen4x3"/>
  <p:notesSz cx="6883400" cy="9906000"/>
  <p:defaultTextStyle>
    <a:defPPr>
      <a:defRPr lang="pl-PL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6831" autoAdjust="0"/>
  </p:normalViewPr>
  <p:slideViewPr>
    <p:cSldViewPr>
      <p:cViewPr>
        <p:scale>
          <a:sx n="90" d="100"/>
          <a:sy n="90" d="100"/>
        </p:scale>
        <p:origin x="-816" y="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image" Target="../media/image1.emf"/><Relationship Id="rId4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image" Target="../media/image1.emf"/><Relationship Id="rId4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>
            <a:lvl1pPr algn="l" defTabSz="958850">
              <a:defRPr sz="13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900" y="0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>
            <a:lvl1pPr algn="r" defTabSz="958850">
              <a:defRPr sz="13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520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05350"/>
            <a:ext cx="55054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39" tIns="47969" rIns="95939" bIns="47969" numCol="1" anchor="b" anchorCtr="0" compatLnSpc="1">
            <a:prstTxWarp prst="textNoShape">
              <a:avLst/>
            </a:prstTxWarp>
          </a:bodyPr>
          <a:lstStyle>
            <a:lvl1pPr algn="l" defTabSz="958850">
              <a:defRPr sz="13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39" tIns="47969" rIns="95939" bIns="47969" numCol="1" anchor="b" anchorCtr="0" compatLnSpc="1">
            <a:prstTxWarp prst="textNoShape">
              <a:avLst/>
            </a:prstTxWarp>
          </a:bodyPr>
          <a:lstStyle>
            <a:lvl1pPr algn="r" defTabSz="958850">
              <a:defRPr sz="1300" smtClean="0"/>
            </a:lvl1pPr>
          </a:lstStyle>
          <a:p>
            <a:pPr>
              <a:defRPr/>
            </a:pPr>
            <a:fld id="{EBE05C1D-E0D9-4BF3-BFCF-41CE1D9379C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F60198-66E9-4205-81E7-B120B2BC0173}" type="slidenum">
              <a:rPr lang="pl-PL"/>
              <a:pPr/>
              <a:t>1</a:t>
            </a:fld>
            <a:endParaRPr lang="pl-PL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36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F0FF45-8C57-4706-86D3-ED1B4429AE63}" type="slidenum">
              <a:rPr lang="pl-PL" smtClean="0"/>
              <a:pPr/>
              <a:t>3</a:t>
            </a:fld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388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60D263-8BC2-4813-B81B-00897EE2C92A}" type="slidenum">
              <a:rPr lang="pl-PL" smtClean="0"/>
              <a:pPr/>
              <a:t>4</a:t>
            </a:fld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B57219-EBCB-4995-A170-737E32ABEB3A}" type="slidenum">
              <a:rPr lang="pl-PL" smtClean="0"/>
              <a:pPr/>
              <a:t>5</a:t>
            </a:fld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1176D1-6851-45EB-A881-472A375D9358}" type="slidenum">
              <a:rPr lang="pl-PL" smtClean="0"/>
              <a:pPr/>
              <a:t>6</a:t>
            </a:fld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40D43-9F91-4FDE-A34A-0B99E6F7F51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F48AD-7FD9-4583-BB28-3ED6510D50F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0C847-7865-44A0-9516-6F73EB6985D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85797-B079-48AF-817C-2EDB9412488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16386-7C1D-465C-B1EF-A445A655B70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F195F-6FBB-48D3-A945-556577EDE86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B551E-1AC2-4827-938B-69F9199E5E6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60CFE-46F3-46C9-86A6-7B525FFB62C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08427-84FB-4579-A9B4-50693244403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1FFC7-B547-48AF-9F55-533AF074DE8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98328-9AB9-4E29-8EFC-0A5C7840C20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/>
            </a:lvl1pPr>
          </a:lstStyle>
          <a:p>
            <a:pPr>
              <a:defRPr/>
            </a:pPr>
            <a:fld id="{D2B8D73E-2E51-46D7-8FE8-4C73F5E18B9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32.bin"/><Relationship Id="rId4" Type="http://schemas.openxmlformats.org/officeDocument/2006/relationships/oleObject" Target="../embeddings/oleObject3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6.jpeg"/><Relationship Id="rId5" Type="http://schemas.openxmlformats.org/officeDocument/2006/relationships/oleObject" Target="../embeddings/oleObject35.bin"/><Relationship Id="rId4" Type="http://schemas.openxmlformats.org/officeDocument/2006/relationships/oleObject" Target="../embeddings/oleObject3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8.gif"/><Relationship Id="rId5" Type="http://schemas.openxmlformats.org/officeDocument/2006/relationships/oleObject" Target="../embeddings/oleObject38.bin"/><Relationship Id="rId4" Type="http://schemas.openxmlformats.org/officeDocument/2006/relationships/oleObject" Target="../embeddings/oleObject3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41.bin"/><Relationship Id="rId4" Type="http://schemas.openxmlformats.org/officeDocument/2006/relationships/oleObject" Target="../embeddings/oleObject4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44.bin"/><Relationship Id="rId4" Type="http://schemas.openxmlformats.org/officeDocument/2006/relationships/oleObject" Target="../embeddings/oleObject4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oleObject" Target="../embeddings/oleObject45.bin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2.png"/><Relationship Id="rId11" Type="http://schemas.openxmlformats.org/officeDocument/2006/relationships/image" Target="../media/image37.emf"/><Relationship Id="rId5" Type="http://schemas.openxmlformats.org/officeDocument/2006/relationships/oleObject" Target="../embeddings/oleObject47.bin"/><Relationship Id="rId10" Type="http://schemas.openxmlformats.org/officeDocument/2006/relationships/image" Target="../media/image36.png"/><Relationship Id="rId4" Type="http://schemas.openxmlformats.org/officeDocument/2006/relationships/oleObject" Target="../embeddings/oleObject46.bin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51.bin"/><Relationship Id="rId5" Type="http://schemas.openxmlformats.org/officeDocument/2006/relationships/oleObject" Target="../embeddings/oleObject50.bin"/><Relationship Id="rId4" Type="http://schemas.openxmlformats.org/officeDocument/2006/relationships/oleObject" Target="../embeddings/oleObject49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oleObject54.bin"/><Relationship Id="rId4" Type="http://schemas.openxmlformats.org/officeDocument/2006/relationships/oleObject" Target="../embeddings/oleObject5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oleObject" Target="../embeddings/oleObject57.bin"/><Relationship Id="rId4" Type="http://schemas.openxmlformats.org/officeDocument/2006/relationships/oleObject" Target="../embeddings/oleObject5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oleObject" Target="../embeddings/oleObject60.bin"/><Relationship Id="rId4" Type="http://schemas.openxmlformats.org/officeDocument/2006/relationships/oleObject" Target="../embeddings/oleObject5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oleObject" Target="../embeddings/oleObject63.bin"/><Relationship Id="rId4" Type="http://schemas.openxmlformats.org/officeDocument/2006/relationships/oleObject" Target="../embeddings/oleObject6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oleObject" Target="../embeddings/oleObject66.bin"/><Relationship Id="rId4" Type="http://schemas.openxmlformats.org/officeDocument/2006/relationships/oleObject" Target="../embeddings/oleObject6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oleObject" Target="../embeddings/oleObject69.bin"/><Relationship Id="rId4" Type="http://schemas.openxmlformats.org/officeDocument/2006/relationships/oleObject" Target="../embeddings/oleObject6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oleObject" Target="../embeddings/oleObject72.bin"/><Relationship Id="rId4" Type="http://schemas.openxmlformats.org/officeDocument/2006/relationships/oleObject" Target="../embeddings/oleObject7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oleObject" Target="../embeddings/oleObject75.bin"/><Relationship Id="rId4" Type="http://schemas.openxmlformats.org/officeDocument/2006/relationships/oleObject" Target="../embeddings/oleObject7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oleObject" Target="../embeddings/oleObject78.bin"/><Relationship Id="rId4" Type="http://schemas.openxmlformats.org/officeDocument/2006/relationships/oleObject" Target="../embeddings/oleObject7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5" Type="http://schemas.openxmlformats.org/officeDocument/2006/relationships/oleObject" Target="../embeddings/oleObject81.bin"/><Relationship Id="rId4" Type="http://schemas.openxmlformats.org/officeDocument/2006/relationships/oleObject" Target="../embeddings/oleObject80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5" Type="http://schemas.openxmlformats.org/officeDocument/2006/relationships/oleObject" Target="../embeddings/oleObject84.bin"/><Relationship Id="rId4" Type="http://schemas.openxmlformats.org/officeDocument/2006/relationships/oleObject" Target="../embeddings/oleObject8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5" Type="http://schemas.openxmlformats.org/officeDocument/2006/relationships/oleObject" Target="../embeddings/oleObject87.bin"/><Relationship Id="rId4" Type="http://schemas.openxmlformats.org/officeDocument/2006/relationships/oleObject" Target="../embeddings/oleObject8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5" Type="http://schemas.openxmlformats.org/officeDocument/2006/relationships/oleObject" Target="../embeddings/oleObject90.bin"/><Relationship Id="rId4" Type="http://schemas.openxmlformats.org/officeDocument/2006/relationships/oleObject" Target="../embeddings/oleObject89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10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9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1.bin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93.bin"/><Relationship Id="rId4" Type="http://schemas.openxmlformats.org/officeDocument/2006/relationships/oleObject" Target="../embeddings/oleObject92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17.e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16.e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0.bin"/><Relationship Id="rId5" Type="http://schemas.openxmlformats.org/officeDocument/2006/relationships/oleObject" Target="../embeddings/oleObject19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26.bin"/><Relationship Id="rId4" Type="http://schemas.openxmlformats.org/officeDocument/2006/relationships/oleObject" Target="../embeddings/oleObject2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29.bin"/><Relationship Id="rId4" Type="http://schemas.openxmlformats.org/officeDocument/2006/relationships/oleObject" Target="../embeddings/oleObject2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196975"/>
            <a:ext cx="7772400" cy="1470025"/>
          </a:xfrm>
        </p:spPr>
        <p:txBody>
          <a:bodyPr/>
          <a:lstStyle/>
          <a:p>
            <a:pPr eaLnBrk="1" hangingPunct="1"/>
            <a:r>
              <a:rPr lang="pl-PL" sz="3200" b="1" dirty="0" smtClean="0"/>
              <a:t>ZB - 15 </a:t>
            </a:r>
            <a:br>
              <a:rPr lang="pl-PL" sz="3200" b="1" dirty="0" smtClean="0"/>
            </a:br>
            <a:r>
              <a:rPr lang="pl-PL" sz="3200" b="1" dirty="0" smtClean="0"/>
              <a:t> </a:t>
            </a:r>
            <a:r>
              <a:rPr lang="pl-PL" sz="3200" dirty="0" smtClean="0">
                <a:solidFill>
                  <a:srgbClr val="0066FF"/>
                </a:solidFill>
              </a:rPr>
              <a:t>Niekonwencjonalne technologie łączenia elementów konstrukcji lotniczych</a:t>
            </a:r>
            <a:r>
              <a:rPr lang="pl-PL" sz="4000" dirty="0" smtClean="0"/>
              <a:t> </a:t>
            </a:r>
            <a:endParaRPr lang="pl-PL" sz="3200" b="1" dirty="0" smtClean="0"/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7563"/>
            <a:ext cx="6400800" cy="2281237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r>
              <a:rPr lang="pl-PL" sz="1600" b="1" dirty="0" smtClean="0">
                <a:solidFill>
                  <a:srgbClr val="000099"/>
                </a:solidFill>
              </a:rPr>
              <a:t>Lider merytoryczny</a:t>
            </a:r>
            <a:endParaRPr lang="pl-PL" sz="1600" b="1" dirty="0" smtClean="0"/>
          </a:p>
          <a:p>
            <a:pPr marL="609600" indent="-609600" eaLnBrk="1" hangingPunct="1">
              <a:lnSpc>
                <a:spcPct val="80000"/>
              </a:lnSpc>
            </a:pPr>
            <a:r>
              <a:rPr lang="pl-PL" sz="1600" b="1" dirty="0" smtClean="0"/>
              <a:t>Tomasz Sadowski, prof. dr hab. inż.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pl-PL" sz="1600" b="1" dirty="0" smtClean="0"/>
              <a:t>Jarosław Sęp, dr hab. inż., prof. </a:t>
            </a:r>
            <a:r>
              <a:rPr lang="pl-PL" sz="1600" b="1" dirty="0" err="1" smtClean="0"/>
              <a:t>PRz</a:t>
            </a:r>
            <a:r>
              <a:rPr lang="pl-PL" sz="1600" b="1" dirty="0" smtClean="0"/>
              <a:t> 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pl-PL" sz="1600" b="1" dirty="0" smtClean="0"/>
          </a:p>
          <a:p>
            <a:pPr marL="609600" indent="-609600" eaLnBrk="1" hangingPunct="1">
              <a:lnSpc>
                <a:spcPct val="80000"/>
              </a:lnSpc>
            </a:pPr>
            <a:r>
              <a:rPr lang="pl-PL" sz="1600" b="1" dirty="0" smtClean="0">
                <a:solidFill>
                  <a:srgbClr val="000099"/>
                </a:solidFill>
              </a:rPr>
              <a:t>Instytucje partnerskie w zadaniu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pl-PL" sz="1600" b="1" dirty="0" smtClean="0"/>
              <a:t>Politechnika Lubelska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pl-PL" sz="1600" b="1" dirty="0" smtClean="0"/>
              <a:t>Politechnika Rzeszowska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pl-PL" sz="1600" b="1" dirty="0" smtClean="0"/>
              <a:t>Politechnika Częstochowska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pl-PL" sz="1600" b="1" dirty="0" smtClean="0"/>
              <a:t>Instytut Maszyn Przepływowych PAN (Gdańsk)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549275"/>
        </p:xfrm>
        <a:graphic>
          <a:graphicData uri="http://schemas.openxmlformats.org/presentationml/2006/ole">
            <p:oleObj spid="_x0000_s1026" name="CorelDRAW" r:id="rId4" imgW="15645960" imgH="2225160" progId="">
              <p:embed/>
            </p:oleObj>
          </a:graphicData>
        </a:graphic>
      </p:graphicFrame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1027" name="CorelDRAW" r:id="rId5" imgW="4505400" imgH="1457280" progId="">
              <p:embed/>
            </p:oleObj>
          </a:graphicData>
        </a:graphic>
      </p:graphicFrame>
      <p:graphicFrame>
        <p:nvGraphicFramePr>
          <p:cNvPr id="1028" name="Object 7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1028" name="CorelDRAW" r:id="rId6" imgW="2319120" imgH="1242000" progId="">
              <p:embed/>
            </p:oleObj>
          </a:graphicData>
        </a:graphic>
      </p:graphicFrame>
      <p:graphicFrame>
        <p:nvGraphicFramePr>
          <p:cNvPr id="1029" name="Object 8"/>
          <p:cNvGraphicFramePr>
            <a:graphicFrameLocks noChangeAspect="1"/>
          </p:cNvGraphicFramePr>
          <p:nvPr/>
        </p:nvGraphicFramePr>
        <p:xfrm>
          <a:off x="87313" y="6626225"/>
          <a:ext cx="8929687" cy="166688"/>
        </p:xfrm>
        <a:graphic>
          <a:graphicData uri="http://schemas.openxmlformats.org/presentationml/2006/ole">
            <p:oleObj spid="_x0000_s1029" name="CorelDRAW" r:id="rId7" imgW="31176720" imgH="554040" progId="">
              <p:embed/>
            </p:oleObj>
          </a:graphicData>
        </a:graphic>
      </p:graphicFrame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4610100" y="260350"/>
            <a:ext cx="45339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000" b="1">
                <a:solidFill>
                  <a:srgbClr val="000000"/>
                </a:solidFill>
              </a:rPr>
              <a:t>„Nowoczesne technologie materiałowe stosowane w przemyśle lotniczym” </a:t>
            </a:r>
            <a:endParaRPr lang="pl-PL" sz="1600"/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5003800" y="115888"/>
            <a:ext cx="40481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000" b="1">
                <a:solidFill>
                  <a:srgbClr val="000000"/>
                </a:solidFill>
              </a:rPr>
              <a:t>II KONFERENCJA PANELE EKSPERTÓW     28 – 29 czerwca 2010 r.</a:t>
            </a:r>
            <a:endParaRPr lang="pl-PL" sz="1200"/>
          </a:p>
        </p:txBody>
      </p:sp>
      <p:grpSp>
        <p:nvGrpSpPr>
          <p:cNvPr id="1034" name="Group 12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1036" name="AutoShape 11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38" name="Freeform 14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>
                <a:gd name="T0" fmla="*/ 96 w 166"/>
                <a:gd name="T1" fmla="*/ 8 h 171"/>
                <a:gd name="T2" fmla="*/ 84 w 166"/>
                <a:gd name="T3" fmla="*/ 18 h 171"/>
                <a:gd name="T4" fmla="*/ 72 w 166"/>
                <a:gd name="T5" fmla="*/ 8 h 171"/>
                <a:gd name="T6" fmla="*/ 119 w 166"/>
                <a:gd name="T7" fmla="*/ 10 h 171"/>
                <a:gd name="T8" fmla="*/ 125 w 166"/>
                <a:gd name="T9" fmla="*/ 26 h 171"/>
                <a:gd name="T10" fmla="*/ 113 w 166"/>
                <a:gd name="T11" fmla="*/ 34 h 171"/>
                <a:gd name="T12" fmla="*/ 117 w 166"/>
                <a:gd name="T13" fmla="*/ 20 h 171"/>
                <a:gd name="T14" fmla="*/ 149 w 166"/>
                <a:gd name="T15" fmla="*/ 45 h 171"/>
                <a:gd name="T16" fmla="*/ 152 w 166"/>
                <a:gd name="T17" fmla="*/ 59 h 171"/>
                <a:gd name="T18" fmla="*/ 141 w 166"/>
                <a:gd name="T19" fmla="*/ 51 h 171"/>
                <a:gd name="T20" fmla="*/ 147 w 166"/>
                <a:gd name="T21" fmla="*/ 38 h 171"/>
                <a:gd name="T22" fmla="*/ 166 w 166"/>
                <a:gd name="T23" fmla="*/ 83 h 171"/>
                <a:gd name="T24" fmla="*/ 156 w 166"/>
                <a:gd name="T25" fmla="*/ 92 h 171"/>
                <a:gd name="T26" fmla="*/ 145 w 166"/>
                <a:gd name="T27" fmla="*/ 83 h 171"/>
                <a:gd name="T28" fmla="*/ 145 w 166"/>
                <a:gd name="T29" fmla="*/ 112 h 171"/>
                <a:gd name="T30" fmla="*/ 151 w 166"/>
                <a:gd name="T31" fmla="*/ 126 h 171"/>
                <a:gd name="T32" fmla="*/ 139 w 166"/>
                <a:gd name="T33" fmla="*/ 135 h 171"/>
                <a:gd name="T34" fmla="*/ 143 w 166"/>
                <a:gd name="T35" fmla="*/ 120 h 171"/>
                <a:gd name="T36" fmla="*/ 123 w 166"/>
                <a:gd name="T37" fmla="*/ 145 h 171"/>
                <a:gd name="T38" fmla="*/ 127 w 166"/>
                <a:gd name="T39" fmla="*/ 161 h 171"/>
                <a:gd name="T40" fmla="*/ 115 w 166"/>
                <a:gd name="T41" fmla="*/ 151 h 171"/>
                <a:gd name="T42" fmla="*/ 119 w 166"/>
                <a:gd name="T43" fmla="*/ 137 h 171"/>
                <a:gd name="T44" fmla="*/ 94 w 166"/>
                <a:gd name="T45" fmla="*/ 157 h 171"/>
                <a:gd name="T46" fmla="*/ 84 w 166"/>
                <a:gd name="T47" fmla="*/ 165 h 171"/>
                <a:gd name="T48" fmla="*/ 72 w 166"/>
                <a:gd name="T49" fmla="*/ 157 h 171"/>
                <a:gd name="T50" fmla="*/ 47 w 166"/>
                <a:gd name="T51" fmla="*/ 137 h 171"/>
                <a:gd name="T52" fmla="*/ 53 w 166"/>
                <a:gd name="T53" fmla="*/ 151 h 171"/>
                <a:gd name="T54" fmla="*/ 41 w 166"/>
                <a:gd name="T55" fmla="*/ 161 h 171"/>
                <a:gd name="T56" fmla="*/ 45 w 166"/>
                <a:gd name="T57" fmla="*/ 145 h 171"/>
                <a:gd name="T58" fmla="*/ 24 w 166"/>
                <a:gd name="T59" fmla="*/ 120 h 171"/>
                <a:gd name="T60" fmla="*/ 28 w 166"/>
                <a:gd name="T61" fmla="*/ 135 h 171"/>
                <a:gd name="T62" fmla="*/ 16 w 166"/>
                <a:gd name="T63" fmla="*/ 126 h 171"/>
                <a:gd name="T64" fmla="*/ 22 w 166"/>
                <a:gd name="T65" fmla="*/ 112 h 171"/>
                <a:gd name="T66" fmla="*/ 22 w 166"/>
                <a:gd name="T67" fmla="*/ 83 h 171"/>
                <a:gd name="T68" fmla="*/ 12 w 166"/>
                <a:gd name="T69" fmla="*/ 92 h 171"/>
                <a:gd name="T70" fmla="*/ 0 w 166"/>
                <a:gd name="T71" fmla="*/ 83 h 171"/>
                <a:gd name="T72" fmla="*/ 22 w 166"/>
                <a:gd name="T73" fmla="*/ 38 h 171"/>
                <a:gd name="T74" fmla="*/ 26 w 166"/>
                <a:gd name="T75" fmla="*/ 51 h 171"/>
                <a:gd name="T76" fmla="*/ 14 w 166"/>
                <a:gd name="T77" fmla="*/ 59 h 171"/>
                <a:gd name="T78" fmla="*/ 18 w 166"/>
                <a:gd name="T79" fmla="*/ 45 h 171"/>
                <a:gd name="T80" fmla="*/ 51 w 166"/>
                <a:gd name="T81" fmla="*/ 20 h 171"/>
                <a:gd name="T82" fmla="*/ 55 w 166"/>
                <a:gd name="T83" fmla="*/ 34 h 171"/>
                <a:gd name="T84" fmla="*/ 43 w 166"/>
                <a:gd name="T85" fmla="*/ 26 h 171"/>
                <a:gd name="T86" fmla="*/ 47 w 166"/>
                <a:gd name="T87" fmla="*/ 10 h 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6"/>
                <a:gd name="T133" fmla="*/ 0 h 171"/>
                <a:gd name="T134" fmla="*/ 166 w 166"/>
                <a:gd name="T135" fmla="*/ 171 h 1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39" name="Rectangle 15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1040" name="Rectangle 16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1035" name="Text Box 18"/>
          <p:cNvSpPr txBox="1">
            <a:spLocks noChangeArrowheads="1"/>
          </p:cNvSpPr>
          <p:nvPr/>
        </p:nvSpPr>
        <p:spPr bwMode="auto">
          <a:xfrm>
            <a:off x="3751263" y="5661025"/>
            <a:ext cx="158273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CC3300"/>
                </a:solidFill>
              </a:rPr>
              <a:t>I i II kwartał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427538" y="0"/>
            <a:ext cx="4270375" cy="647700"/>
          </a:xfrm>
        </p:spPr>
        <p:txBody>
          <a:bodyPr/>
          <a:lstStyle/>
          <a:p>
            <a:r>
              <a:rPr lang="pl-PL" sz="2000" b="1"/>
              <a:t>Główne wyniki zrealizowanych prac badawczych</a:t>
            </a:r>
          </a:p>
        </p:txBody>
      </p:sp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43010" name="CorelDRAW" r:id="rId3" imgW="15645960" imgH="2225160" progId="">
              <p:embed/>
            </p:oleObj>
          </a:graphicData>
        </a:graphic>
      </p:graphicFrame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43011" name="CorelDRAW" r:id="rId4" imgW="4505400" imgH="1457280" progId="">
              <p:embed/>
            </p:oleObj>
          </a:graphicData>
        </a:graphic>
      </p:graphicFrame>
      <p:graphicFrame>
        <p:nvGraphicFramePr>
          <p:cNvPr id="35845" name="Object 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43012" name="CorelDRAW" r:id="rId5" imgW="2319120" imgH="1242000" progId="">
              <p:embed/>
            </p:oleObj>
          </a:graphicData>
        </a:graphic>
      </p:graphicFrame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35847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5848" name="Rectangle 8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5849" name="Freeform 9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/>
              <a:ahLst/>
              <a:cxnLst>
                <a:cxn ang="0">
                  <a:pos x="96" y="8"/>
                </a:cxn>
                <a:cxn ang="0">
                  <a:pos x="84" y="18"/>
                </a:cxn>
                <a:cxn ang="0">
                  <a:pos x="72" y="8"/>
                </a:cxn>
                <a:cxn ang="0">
                  <a:pos x="119" y="10"/>
                </a:cxn>
                <a:cxn ang="0">
                  <a:pos x="125" y="26"/>
                </a:cxn>
                <a:cxn ang="0">
                  <a:pos x="113" y="34"/>
                </a:cxn>
                <a:cxn ang="0">
                  <a:pos x="117" y="20"/>
                </a:cxn>
                <a:cxn ang="0">
                  <a:pos x="149" y="45"/>
                </a:cxn>
                <a:cxn ang="0">
                  <a:pos x="152" y="59"/>
                </a:cxn>
                <a:cxn ang="0">
                  <a:pos x="141" y="51"/>
                </a:cxn>
                <a:cxn ang="0">
                  <a:pos x="147" y="38"/>
                </a:cxn>
                <a:cxn ang="0">
                  <a:pos x="166" y="83"/>
                </a:cxn>
                <a:cxn ang="0">
                  <a:pos x="156" y="92"/>
                </a:cxn>
                <a:cxn ang="0">
                  <a:pos x="145" y="83"/>
                </a:cxn>
                <a:cxn ang="0">
                  <a:pos x="145" y="112"/>
                </a:cxn>
                <a:cxn ang="0">
                  <a:pos x="151" y="126"/>
                </a:cxn>
                <a:cxn ang="0">
                  <a:pos x="139" y="135"/>
                </a:cxn>
                <a:cxn ang="0">
                  <a:pos x="143" y="120"/>
                </a:cxn>
                <a:cxn ang="0">
                  <a:pos x="123" y="145"/>
                </a:cxn>
                <a:cxn ang="0">
                  <a:pos x="127" y="161"/>
                </a:cxn>
                <a:cxn ang="0">
                  <a:pos x="115" y="151"/>
                </a:cxn>
                <a:cxn ang="0">
                  <a:pos x="119" y="137"/>
                </a:cxn>
                <a:cxn ang="0">
                  <a:pos x="94" y="157"/>
                </a:cxn>
                <a:cxn ang="0">
                  <a:pos x="84" y="165"/>
                </a:cxn>
                <a:cxn ang="0">
                  <a:pos x="72" y="157"/>
                </a:cxn>
                <a:cxn ang="0">
                  <a:pos x="47" y="137"/>
                </a:cxn>
                <a:cxn ang="0">
                  <a:pos x="53" y="151"/>
                </a:cxn>
                <a:cxn ang="0">
                  <a:pos x="41" y="161"/>
                </a:cxn>
                <a:cxn ang="0">
                  <a:pos x="45" y="145"/>
                </a:cxn>
                <a:cxn ang="0">
                  <a:pos x="24" y="120"/>
                </a:cxn>
                <a:cxn ang="0">
                  <a:pos x="28" y="135"/>
                </a:cxn>
                <a:cxn ang="0">
                  <a:pos x="16" y="126"/>
                </a:cxn>
                <a:cxn ang="0">
                  <a:pos x="22" y="112"/>
                </a:cxn>
                <a:cxn ang="0">
                  <a:pos x="22" y="83"/>
                </a:cxn>
                <a:cxn ang="0">
                  <a:pos x="12" y="92"/>
                </a:cxn>
                <a:cxn ang="0">
                  <a:pos x="0" y="83"/>
                </a:cxn>
                <a:cxn ang="0">
                  <a:pos x="22" y="38"/>
                </a:cxn>
                <a:cxn ang="0">
                  <a:pos x="26" y="51"/>
                </a:cxn>
                <a:cxn ang="0">
                  <a:pos x="14" y="59"/>
                </a:cxn>
                <a:cxn ang="0">
                  <a:pos x="18" y="45"/>
                </a:cxn>
                <a:cxn ang="0">
                  <a:pos x="51" y="20"/>
                </a:cxn>
                <a:cxn ang="0">
                  <a:pos x="55" y="34"/>
                </a:cxn>
                <a:cxn ang="0">
                  <a:pos x="43" y="26"/>
                </a:cxn>
                <a:cxn ang="0">
                  <a:pos x="47" y="10"/>
                </a:cxn>
              </a:cxnLst>
              <a:rect l="0" t="0" r="r" b="b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5850" name="Rectangle 10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35851" name="Rectangle 11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35852" name="Rectangle 12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0" y="981075"/>
            <a:ext cx="91440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sz="2400"/>
              <a:t>Badania wytrzymałościowe</a:t>
            </a:r>
          </a:p>
          <a:p>
            <a:r>
              <a:rPr lang="pl-PL" sz="2400"/>
              <a:t>połączeń klejowych starzonych naturalnie</a:t>
            </a:r>
          </a:p>
        </p:txBody>
      </p:sp>
      <p:pic>
        <p:nvPicPr>
          <p:cNvPr id="35855" name="Obraz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2276475"/>
            <a:ext cx="3959225" cy="29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6" name="Obraz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2276475"/>
            <a:ext cx="3959225" cy="29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755650" y="5516563"/>
            <a:ext cx="74168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/>
              <a:t>Rys. 3. Fotografie powierzchni złomów  próbek AFP, pow. 10x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4427538" y="0"/>
            <a:ext cx="4270375" cy="647700"/>
          </a:xfrm>
        </p:spPr>
        <p:txBody>
          <a:bodyPr/>
          <a:lstStyle/>
          <a:p>
            <a:pPr eaLnBrk="1" hangingPunct="1"/>
            <a:r>
              <a:rPr lang="pl-PL" sz="2000" b="1" smtClean="0"/>
              <a:t>Główne wyniki zrealizowanych prac badawczych</a:t>
            </a:r>
          </a:p>
        </p:txBody>
      </p:sp>
      <p:graphicFrame>
        <p:nvGraphicFramePr>
          <p:cNvPr id="2050" name="Object 1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28674" name="CorelDRAW" r:id="rId3" imgW="15645960" imgH="2225160" progId="">
              <p:embed/>
            </p:oleObj>
          </a:graphicData>
        </a:graphic>
      </p:graphicFrame>
      <p:graphicFrame>
        <p:nvGraphicFramePr>
          <p:cNvPr id="2051" name="Object 1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28675" name="CorelDRAW" r:id="rId4" imgW="4505400" imgH="1457280" progId="">
              <p:embed/>
            </p:oleObj>
          </a:graphicData>
        </a:graphic>
      </p:graphicFrame>
      <p:graphicFrame>
        <p:nvGraphicFramePr>
          <p:cNvPr id="2052" name="Object 1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28676" name="CorelDRAW" r:id="rId5" imgW="2319120" imgH="1242000" progId="">
              <p:embed/>
            </p:oleObj>
          </a:graphicData>
        </a:graphic>
      </p:graphicFrame>
      <p:grpSp>
        <p:nvGrpSpPr>
          <p:cNvPr id="2" name="Group 18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2058" name="AutoShape 19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59" name="Rectangle 20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60" name="Freeform 21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>
                <a:gd name="T0" fmla="*/ 96 w 166"/>
                <a:gd name="T1" fmla="*/ 8 h 171"/>
                <a:gd name="T2" fmla="*/ 84 w 166"/>
                <a:gd name="T3" fmla="*/ 18 h 171"/>
                <a:gd name="T4" fmla="*/ 72 w 166"/>
                <a:gd name="T5" fmla="*/ 8 h 171"/>
                <a:gd name="T6" fmla="*/ 119 w 166"/>
                <a:gd name="T7" fmla="*/ 10 h 171"/>
                <a:gd name="T8" fmla="*/ 125 w 166"/>
                <a:gd name="T9" fmla="*/ 26 h 171"/>
                <a:gd name="T10" fmla="*/ 113 w 166"/>
                <a:gd name="T11" fmla="*/ 34 h 171"/>
                <a:gd name="T12" fmla="*/ 117 w 166"/>
                <a:gd name="T13" fmla="*/ 20 h 171"/>
                <a:gd name="T14" fmla="*/ 149 w 166"/>
                <a:gd name="T15" fmla="*/ 45 h 171"/>
                <a:gd name="T16" fmla="*/ 152 w 166"/>
                <a:gd name="T17" fmla="*/ 59 h 171"/>
                <a:gd name="T18" fmla="*/ 141 w 166"/>
                <a:gd name="T19" fmla="*/ 51 h 171"/>
                <a:gd name="T20" fmla="*/ 147 w 166"/>
                <a:gd name="T21" fmla="*/ 38 h 171"/>
                <a:gd name="T22" fmla="*/ 166 w 166"/>
                <a:gd name="T23" fmla="*/ 83 h 171"/>
                <a:gd name="T24" fmla="*/ 156 w 166"/>
                <a:gd name="T25" fmla="*/ 92 h 171"/>
                <a:gd name="T26" fmla="*/ 145 w 166"/>
                <a:gd name="T27" fmla="*/ 83 h 171"/>
                <a:gd name="T28" fmla="*/ 145 w 166"/>
                <a:gd name="T29" fmla="*/ 112 h 171"/>
                <a:gd name="T30" fmla="*/ 151 w 166"/>
                <a:gd name="T31" fmla="*/ 126 h 171"/>
                <a:gd name="T32" fmla="*/ 139 w 166"/>
                <a:gd name="T33" fmla="*/ 135 h 171"/>
                <a:gd name="T34" fmla="*/ 143 w 166"/>
                <a:gd name="T35" fmla="*/ 120 h 171"/>
                <a:gd name="T36" fmla="*/ 123 w 166"/>
                <a:gd name="T37" fmla="*/ 145 h 171"/>
                <a:gd name="T38" fmla="*/ 127 w 166"/>
                <a:gd name="T39" fmla="*/ 161 h 171"/>
                <a:gd name="T40" fmla="*/ 115 w 166"/>
                <a:gd name="T41" fmla="*/ 151 h 171"/>
                <a:gd name="T42" fmla="*/ 119 w 166"/>
                <a:gd name="T43" fmla="*/ 137 h 171"/>
                <a:gd name="T44" fmla="*/ 94 w 166"/>
                <a:gd name="T45" fmla="*/ 157 h 171"/>
                <a:gd name="T46" fmla="*/ 84 w 166"/>
                <a:gd name="T47" fmla="*/ 165 h 171"/>
                <a:gd name="T48" fmla="*/ 72 w 166"/>
                <a:gd name="T49" fmla="*/ 157 h 171"/>
                <a:gd name="T50" fmla="*/ 47 w 166"/>
                <a:gd name="T51" fmla="*/ 137 h 171"/>
                <a:gd name="T52" fmla="*/ 53 w 166"/>
                <a:gd name="T53" fmla="*/ 151 h 171"/>
                <a:gd name="T54" fmla="*/ 41 w 166"/>
                <a:gd name="T55" fmla="*/ 161 h 171"/>
                <a:gd name="T56" fmla="*/ 45 w 166"/>
                <a:gd name="T57" fmla="*/ 145 h 171"/>
                <a:gd name="T58" fmla="*/ 24 w 166"/>
                <a:gd name="T59" fmla="*/ 120 h 171"/>
                <a:gd name="T60" fmla="*/ 28 w 166"/>
                <a:gd name="T61" fmla="*/ 135 h 171"/>
                <a:gd name="T62" fmla="*/ 16 w 166"/>
                <a:gd name="T63" fmla="*/ 126 h 171"/>
                <a:gd name="T64" fmla="*/ 22 w 166"/>
                <a:gd name="T65" fmla="*/ 112 h 171"/>
                <a:gd name="T66" fmla="*/ 22 w 166"/>
                <a:gd name="T67" fmla="*/ 83 h 171"/>
                <a:gd name="T68" fmla="*/ 12 w 166"/>
                <a:gd name="T69" fmla="*/ 92 h 171"/>
                <a:gd name="T70" fmla="*/ 0 w 166"/>
                <a:gd name="T71" fmla="*/ 83 h 171"/>
                <a:gd name="T72" fmla="*/ 22 w 166"/>
                <a:gd name="T73" fmla="*/ 38 h 171"/>
                <a:gd name="T74" fmla="*/ 26 w 166"/>
                <a:gd name="T75" fmla="*/ 51 h 171"/>
                <a:gd name="T76" fmla="*/ 14 w 166"/>
                <a:gd name="T77" fmla="*/ 59 h 171"/>
                <a:gd name="T78" fmla="*/ 18 w 166"/>
                <a:gd name="T79" fmla="*/ 45 h 171"/>
                <a:gd name="T80" fmla="*/ 51 w 166"/>
                <a:gd name="T81" fmla="*/ 20 h 171"/>
                <a:gd name="T82" fmla="*/ 55 w 166"/>
                <a:gd name="T83" fmla="*/ 34 h 171"/>
                <a:gd name="T84" fmla="*/ 43 w 166"/>
                <a:gd name="T85" fmla="*/ 26 h 171"/>
                <a:gd name="T86" fmla="*/ 47 w 166"/>
                <a:gd name="T87" fmla="*/ 10 h 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6"/>
                <a:gd name="T133" fmla="*/ 0 h 171"/>
                <a:gd name="T134" fmla="*/ 166 w 166"/>
                <a:gd name="T135" fmla="*/ 171 h 1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61" name="Rectangle 22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2062" name="Rectangle 23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2063" name="Rectangle 24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2055" name="Text Box 26"/>
          <p:cNvSpPr txBox="1">
            <a:spLocks noChangeArrowheads="1"/>
          </p:cNvSpPr>
          <p:nvPr/>
        </p:nvSpPr>
        <p:spPr bwMode="auto">
          <a:xfrm>
            <a:off x="179512" y="980728"/>
            <a:ext cx="8472381" cy="51706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r>
              <a:rPr lang="pl-PL" sz="1600" b="1" dirty="0"/>
              <a:t>Analiza możliwości wykorzystania blach typu "</a:t>
            </a:r>
            <a:r>
              <a:rPr lang="pl-PL" sz="1600" b="1" dirty="0" err="1"/>
              <a:t>tailored</a:t>
            </a:r>
            <a:r>
              <a:rPr lang="pl-PL" sz="1600" b="1" dirty="0"/>
              <a:t> </a:t>
            </a:r>
            <a:r>
              <a:rPr lang="pl-PL" sz="1600" b="1" dirty="0" err="1"/>
              <a:t>blanks</a:t>
            </a:r>
            <a:r>
              <a:rPr lang="pl-PL" sz="1600" b="1" dirty="0"/>
              <a:t>" w przemyśle lotniczym. </a:t>
            </a:r>
            <a:r>
              <a:rPr lang="pl-PL" sz="1600" b="1" dirty="0" smtClean="0"/>
              <a:t>Przeprowadzenie </a:t>
            </a:r>
            <a:r>
              <a:rPr lang="pl-PL" sz="1600" b="1" dirty="0"/>
              <a:t>wstępnych badań (próba rozciągania) aluminiowych blach spawanych</a:t>
            </a:r>
            <a:r>
              <a:rPr lang="pl-PL" dirty="0"/>
              <a:t>.</a:t>
            </a:r>
          </a:p>
          <a:p>
            <a:pPr algn="just"/>
            <a:endParaRPr lang="pl-PL" dirty="0"/>
          </a:p>
          <a:p>
            <a:pPr algn="just"/>
            <a:r>
              <a:rPr lang="pl-PL" sz="1200" dirty="0"/>
              <a:t>Wzrastająca w ostatnich latach liczba publikacji </a:t>
            </a:r>
          </a:p>
          <a:p>
            <a:pPr algn="just"/>
            <a:r>
              <a:rPr lang="pl-PL" sz="1200" dirty="0"/>
              <a:t>na temat stosowania technologii </a:t>
            </a:r>
            <a:r>
              <a:rPr lang="pl-PL" sz="1200" dirty="0" err="1"/>
              <a:t>tailored</a:t>
            </a:r>
            <a:r>
              <a:rPr lang="pl-PL" sz="1200" dirty="0"/>
              <a:t> </a:t>
            </a:r>
            <a:r>
              <a:rPr lang="pl-PL" sz="1200" dirty="0" err="1"/>
              <a:t>blanks</a:t>
            </a:r>
            <a:r>
              <a:rPr lang="pl-PL" sz="1200" dirty="0"/>
              <a:t> </a:t>
            </a:r>
          </a:p>
          <a:p>
            <a:pPr algn="just"/>
            <a:r>
              <a:rPr lang="pl-PL" sz="1200" dirty="0"/>
              <a:t>w lotnictwie wskazuje na realne możliwości jej </a:t>
            </a:r>
          </a:p>
          <a:p>
            <a:pPr algn="just"/>
            <a:r>
              <a:rPr lang="pl-PL" sz="1200" dirty="0"/>
              <a:t>wykorzystania, zwłaszcza na elementy poszycia </a:t>
            </a:r>
          </a:p>
          <a:p>
            <a:pPr algn="just"/>
            <a:r>
              <a:rPr lang="pl-PL" sz="1200" dirty="0"/>
              <a:t>kadłubów samolotowych.</a:t>
            </a:r>
          </a:p>
          <a:p>
            <a:pPr algn="just"/>
            <a:endParaRPr lang="pl-PL" sz="1200" dirty="0"/>
          </a:p>
          <a:p>
            <a:pPr algn="just"/>
            <a:r>
              <a:rPr lang="pl-PL" sz="1200" dirty="0"/>
              <a:t>Wstępne badania doświadczalne przeprowadzone </a:t>
            </a:r>
          </a:p>
          <a:p>
            <a:pPr algn="just"/>
            <a:r>
              <a:rPr lang="pl-PL" sz="1200" dirty="0"/>
              <a:t>na próbkach z blachy aluminiowej 6061-T4 wskazują </a:t>
            </a:r>
          </a:p>
          <a:p>
            <a:pPr algn="just"/>
            <a:r>
              <a:rPr lang="pl-PL" sz="1200" dirty="0"/>
              <a:t>na konieczność przeprowadzenia badań z wykorzystaniem </a:t>
            </a:r>
          </a:p>
          <a:p>
            <a:pPr algn="just"/>
            <a:r>
              <a:rPr lang="pl-PL" sz="1200" dirty="0"/>
              <a:t>innych metod łączenia blach, pozwalających na zmniejszenie </a:t>
            </a:r>
          </a:p>
          <a:p>
            <a:pPr algn="just"/>
            <a:r>
              <a:rPr lang="pl-PL" sz="1200" dirty="0"/>
              <a:t>rozmiarów spoiny i ograniczenie strefy wpływu ciepła, </a:t>
            </a:r>
          </a:p>
          <a:p>
            <a:pPr algn="just"/>
            <a:r>
              <a:rPr lang="pl-PL" sz="1200" dirty="0"/>
              <a:t>która niekorzystnie wpływa na tłoczność blachy. </a:t>
            </a:r>
          </a:p>
          <a:p>
            <a:pPr algn="just"/>
            <a:endParaRPr lang="pl-PL" sz="1200" dirty="0"/>
          </a:p>
          <a:p>
            <a:pPr algn="just"/>
            <a:r>
              <a:rPr lang="pl-PL" sz="1200" dirty="0"/>
              <a:t>Przeprowadzone badania wskazują na możliwość wykorzystania </a:t>
            </a:r>
          </a:p>
          <a:p>
            <a:pPr algn="just"/>
            <a:r>
              <a:rPr lang="pl-PL" sz="1200" dirty="0"/>
              <a:t>systemu ARAMIS do określania stanu naprężenia i odkształcenia </a:t>
            </a:r>
          </a:p>
          <a:p>
            <a:pPr algn="just"/>
            <a:r>
              <a:rPr lang="pl-PL" sz="1200" dirty="0"/>
              <a:t>materiału w wyniku jego obciążania, a zwłaszcza do określania </a:t>
            </a:r>
          </a:p>
          <a:p>
            <a:pPr algn="just"/>
            <a:r>
              <a:rPr lang="pl-PL" sz="1200" dirty="0"/>
              <a:t>granicznej krzywej tłoczności blach zarówno jednolitych, </a:t>
            </a:r>
          </a:p>
          <a:p>
            <a:pPr algn="just"/>
            <a:r>
              <a:rPr lang="pl-PL" sz="1200" dirty="0"/>
              <a:t>jak i spawanych, co jest bardzo pracochłonne przy wykorzystaniu </a:t>
            </a:r>
          </a:p>
          <a:p>
            <a:pPr algn="just"/>
            <a:r>
              <a:rPr lang="pl-PL" sz="1200" dirty="0"/>
              <a:t>tradycyjnej metody nakładania siatek koordynacyjnych metodą </a:t>
            </a:r>
          </a:p>
          <a:p>
            <a:pPr algn="just"/>
            <a:r>
              <a:rPr lang="pl-PL" sz="1200" dirty="0"/>
              <a:t>elektrochemiczną i późniejszego ich pomiaru.</a:t>
            </a:r>
            <a:endParaRPr lang="pl-PL" dirty="0"/>
          </a:p>
        </p:txBody>
      </p:sp>
      <p:pic>
        <p:nvPicPr>
          <p:cNvPr id="2056" name="Picture 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45038" y="2713038"/>
            <a:ext cx="3756025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54488" y="3714750"/>
            <a:ext cx="494665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4427538" y="0"/>
            <a:ext cx="4270375" cy="647700"/>
          </a:xfrm>
        </p:spPr>
        <p:txBody>
          <a:bodyPr/>
          <a:lstStyle/>
          <a:p>
            <a:pPr eaLnBrk="1" hangingPunct="1"/>
            <a:r>
              <a:rPr lang="pl-PL" sz="2000" b="1" smtClean="0"/>
              <a:t>Główne wyniki zrealizowanych prac badawczych</a:t>
            </a:r>
          </a:p>
        </p:txBody>
      </p:sp>
      <p:graphicFrame>
        <p:nvGraphicFramePr>
          <p:cNvPr id="3074" name="Object 1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29698" name="CorelDRAW" r:id="rId3" imgW="15645960" imgH="2225160" progId="">
              <p:embed/>
            </p:oleObj>
          </a:graphicData>
        </a:graphic>
      </p:graphicFrame>
      <p:graphicFrame>
        <p:nvGraphicFramePr>
          <p:cNvPr id="3075" name="Object 1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29699" name="CorelDRAW" r:id="rId4" imgW="4505400" imgH="1457280" progId="">
              <p:embed/>
            </p:oleObj>
          </a:graphicData>
        </a:graphic>
      </p:graphicFrame>
      <p:graphicFrame>
        <p:nvGraphicFramePr>
          <p:cNvPr id="3076" name="Object 1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29700" name="CorelDRAW" r:id="rId5" imgW="2319120" imgH="1242000" progId="">
              <p:embed/>
            </p:oleObj>
          </a:graphicData>
        </a:graphic>
      </p:graphicFrame>
      <p:grpSp>
        <p:nvGrpSpPr>
          <p:cNvPr id="2" name="Group 18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3083" name="AutoShape 19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084" name="Rectangle 20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085" name="Freeform 21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>
                <a:gd name="T0" fmla="*/ 96 w 166"/>
                <a:gd name="T1" fmla="*/ 8 h 171"/>
                <a:gd name="T2" fmla="*/ 84 w 166"/>
                <a:gd name="T3" fmla="*/ 18 h 171"/>
                <a:gd name="T4" fmla="*/ 72 w 166"/>
                <a:gd name="T5" fmla="*/ 8 h 171"/>
                <a:gd name="T6" fmla="*/ 119 w 166"/>
                <a:gd name="T7" fmla="*/ 10 h 171"/>
                <a:gd name="T8" fmla="*/ 125 w 166"/>
                <a:gd name="T9" fmla="*/ 26 h 171"/>
                <a:gd name="T10" fmla="*/ 113 w 166"/>
                <a:gd name="T11" fmla="*/ 34 h 171"/>
                <a:gd name="T12" fmla="*/ 117 w 166"/>
                <a:gd name="T13" fmla="*/ 20 h 171"/>
                <a:gd name="T14" fmla="*/ 149 w 166"/>
                <a:gd name="T15" fmla="*/ 45 h 171"/>
                <a:gd name="T16" fmla="*/ 152 w 166"/>
                <a:gd name="T17" fmla="*/ 59 h 171"/>
                <a:gd name="T18" fmla="*/ 141 w 166"/>
                <a:gd name="T19" fmla="*/ 51 h 171"/>
                <a:gd name="T20" fmla="*/ 147 w 166"/>
                <a:gd name="T21" fmla="*/ 38 h 171"/>
                <a:gd name="T22" fmla="*/ 166 w 166"/>
                <a:gd name="T23" fmla="*/ 83 h 171"/>
                <a:gd name="T24" fmla="*/ 156 w 166"/>
                <a:gd name="T25" fmla="*/ 92 h 171"/>
                <a:gd name="T26" fmla="*/ 145 w 166"/>
                <a:gd name="T27" fmla="*/ 83 h 171"/>
                <a:gd name="T28" fmla="*/ 145 w 166"/>
                <a:gd name="T29" fmla="*/ 112 h 171"/>
                <a:gd name="T30" fmla="*/ 151 w 166"/>
                <a:gd name="T31" fmla="*/ 126 h 171"/>
                <a:gd name="T32" fmla="*/ 139 w 166"/>
                <a:gd name="T33" fmla="*/ 135 h 171"/>
                <a:gd name="T34" fmla="*/ 143 w 166"/>
                <a:gd name="T35" fmla="*/ 120 h 171"/>
                <a:gd name="T36" fmla="*/ 123 w 166"/>
                <a:gd name="T37" fmla="*/ 145 h 171"/>
                <a:gd name="T38" fmla="*/ 127 w 166"/>
                <a:gd name="T39" fmla="*/ 161 h 171"/>
                <a:gd name="T40" fmla="*/ 115 w 166"/>
                <a:gd name="T41" fmla="*/ 151 h 171"/>
                <a:gd name="T42" fmla="*/ 119 w 166"/>
                <a:gd name="T43" fmla="*/ 137 h 171"/>
                <a:gd name="T44" fmla="*/ 94 w 166"/>
                <a:gd name="T45" fmla="*/ 157 h 171"/>
                <a:gd name="T46" fmla="*/ 84 w 166"/>
                <a:gd name="T47" fmla="*/ 165 h 171"/>
                <a:gd name="T48" fmla="*/ 72 w 166"/>
                <a:gd name="T49" fmla="*/ 157 h 171"/>
                <a:gd name="T50" fmla="*/ 47 w 166"/>
                <a:gd name="T51" fmla="*/ 137 h 171"/>
                <a:gd name="T52" fmla="*/ 53 w 166"/>
                <a:gd name="T53" fmla="*/ 151 h 171"/>
                <a:gd name="T54" fmla="*/ 41 w 166"/>
                <a:gd name="T55" fmla="*/ 161 h 171"/>
                <a:gd name="T56" fmla="*/ 45 w 166"/>
                <a:gd name="T57" fmla="*/ 145 h 171"/>
                <a:gd name="T58" fmla="*/ 24 w 166"/>
                <a:gd name="T59" fmla="*/ 120 h 171"/>
                <a:gd name="T60" fmla="*/ 28 w 166"/>
                <a:gd name="T61" fmla="*/ 135 h 171"/>
                <a:gd name="T62" fmla="*/ 16 w 166"/>
                <a:gd name="T63" fmla="*/ 126 h 171"/>
                <a:gd name="T64" fmla="*/ 22 w 166"/>
                <a:gd name="T65" fmla="*/ 112 h 171"/>
                <a:gd name="T66" fmla="*/ 22 w 166"/>
                <a:gd name="T67" fmla="*/ 83 h 171"/>
                <a:gd name="T68" fmla="*/ 12 w 166"/>
                <a:gd name="T69" fmla="*/ 92 h 171"/>
                <a:gd name="T70" fmla="*/ 0 w 166"/>
                <a:gd name="T71" fmla="*/ 83 h 171"/>
                <a:gd name="T72" fmla="*/ 22 w 166"/>
                <a:gd name="T73" fmla="*/ 38 h 171"/>
                <a:gd name="T74" fmla="*/ 26 w 166"/>
                <a:gd name="T75" fmla="*/ 51 h 171"/>
                <a:gd name="T76" fmla="*/ 14 w 166"/>
                <a:gd name="T77" fmla="*/ 59 h 171"/>
                <a:gd name="T78" fmla="*/ 18 w 166"/>
                <a:gd name="T79" fmla="*/ 45 h 171"/>
                <a:gd name="T80" fmla="*/ 51 w 166"/>
                <a:gd name="T81" fmla="*/ 20 h 171"/>
                <a:gd name="T82" fmla="*/ 55 w 166"/>
                <a:gd name="T83" fmla="*/ 34 h 171"/>
                <a:gd name="T84" fmla="*/ 43 w 166"/>
                <a:gd name="T85" fmla="*/ 26 h 171"/>
                <a:gd name="T86" fmla="*/ 47 w 166"/>
                <a:gd name="T87" fmla="*/ 10 h 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6"/>
                <a:gd name="T133" fmla="*/ 0 h 171"/>
                <a:gd name="T134" fmla="*/ 166 w 166"/>
                <a:gd name="T135" fmla="*/ 171 h 1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086" name="Rectangle 22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3087" name="Rectangle 23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3088" name="Rectangle 24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3079" name="Text Box 26"/>
          <p:cNvSpPr txBox="1">
            <a:spLocks noChangeArrowheads="1"/>
          </p:cNvSpPr>
          <p:nvPr/>
        </p:nvSpPr>
        <p:spPr bwMode="auto">
          <a:xfrm>
            <a:off x="357188" y="1071563"/>
            <a:ext cx="8286750" cy="12311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pl-PL" dirty="0"/>
          </a:p>
          <a:p>
            <a:endParaRPr lang="pl-PL" dirty="0"/>
          </a:p>
          <a:p>
            <a:pPr algn="just"/>
            <a:r>
              <a:rPr lang="pl-PL" sz="1600" b="1" dirty="0"/>
              <a:t>Opracowanie metodyki prowadzenia symulacji numerycznych </a:t>
            </a:r>
          </a:p>
          <a:p>
            <a:pPr algn="just"/>
            <a:r>
              <a:rPr lang="pl-PL" sz="1600" b="1" dirty="0"/>
              <a:t>procesu zgrzewania tarciowego tytanu z aluminium</a:t>
            </a:r>
            <a:r>
              <a:rPr lang="pl-PL" sz="1600" b="1" dirty="0" smtClean="0"/>
              <a:t>.</a:t>
            </a:r>
            <a:endParaRPr lang="pl-PL" dirty="0"/>
          </a:p>
          <a:p>
            <a:pPr algn="just"/>
            <a:endParaRPr lang="pl-PL" dirty="0"/>
          </a:p>
        </p:txBody>
      </p:sp>
      <p:pic>
        <p:nvPicPr>
          <p:cNvPr id="3080" name="Symbol zastępczy zawartości 3" descr="strain.gif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28625" y="2786063"/>
            <a:ext cx="4941888" cy="3000375"/>
          </a:xfrm>
        </p:spPr>
      </p:pic>
      <p:sp>
        <p:nvSpPr>
          <p:cNvPr id="3081" name="pole tekstowe 16"/>
          <p:cNvSpPr txBox="1">
            <a:spLocks noChangeArrowheads="1"/>
          </p:cNvSpPr>
          <p:nvPr/>
        </p:nvSpPr>
        <p:spPr bwMode="auto">
          <a:xfrm>
            <a:off x="500063" y="5929313"/>
            <a:ext cx="4786312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Zmiana odkształcenia plastycznego w przekroju złącza </a:t>
            </a:r>
          </a:p>
          <a:p>
            <a:r>
              <a:rPr lang="pl-PL"/>
              <a:t>podczas procesu zgrzewania </a:t>
            </a:r>
          </a:p>
          <a:p>
            <a:endParaRPr lang="pl-PL"/>
          </a:p>
        </p:txBody>
      </p:sp>
      <p:sp>
        <p:nvSpPr>
          <p:cNvPr id="3082" name="pole tekstowe 17"/>
          <p:cNvSpPr txBox="1">
            <a:spLocks noChangeArrowheads="1"/>
          </p:cNvSpPr>
          <p:nvPr/>
        </p:nvSpPr>
        <p:spPr bwMode="auto">
          <a:xfrm>
            <a:off x="5395913" y="2517775"/>
            <a:ext cx="3748087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1200"/>
              <a:t>Istnieje możliwość uzyskiwania pełno nośnych </a:t>
            </a:r>
          </a:p>
          <a:p>
            <a:pPr algn="just"/>
            <a:r>
              <a:rPr lang="pl-PL" sz="1200"/>
              <a:t>połączeń materiałów opartych na Al i Ti – materiałów</a:t>
            </a:r>
          </a:p>
          <a:p>
            <a:pPr algn="just"/>
            <a:r>
              <a:rPr lang="pl-PL" sz="1200"/>
              <a:t>o znacznie zróżnicowanych właściwościach </a:t>
            </a:r>
          </a:p>
          <a:p>
            <a:pPr algn="just"/>
            <a:r>
              <a:rPr lang="pl-PL" sz="1200"/>
              <a:t>mechanicznych i cieplnych - drogą zgrzewania </a:t>
            </a:r>
          </a:p>
          <a:p>
            <a:pPr algn="just"/>
            <a:r>
              <a:rPr lang="pl-PL" sz="1200"/>
              <a:t>tarciowego. Jest to możliwe nawet w warunkach </a:t>
            </a:r>
          </a:p>
          <a:p>
            <a:pPr algn="just"/>
            <a:r>
              <a:rPr lang="pl-PL" sz="1200"/>
              <a:t>minimalnej dyfuzji i braku odkształcenia </a:t>
            </a:r>
          </a:p>
          <a:p>
            <a:pPr algn="just"/>
            <a:r>
              <a:rPr lang="pl-PL" sz="1200"/>
              <a:t>plastycznego po stronie twardszego metalu </a:t>
            </a:r>
          </a:p>
          <a:p>
            <a:pPr algn="just"/>
            <a:r>
              <a:rPr lang="pl-PL" sz="1200"/>
              <a:t>(w tym przypadku Ti i jego stopów).</a:t>
            </a:r>
          </a:p>
          <a:p>
            <a:pPr algn="just"/>
            <a:endParaRPr lang="pl-PL" sz="1200"/>
          </a:p>
          <a:p>
            <a:pPr algn="just"/>
            <a:r>
              <a:rPr lang="pl-PL" sz="1200"/>
              <a:t>Symulacje numeryczne pozwalają określić </a:t>
            </a:r>
          </a:p>
          <a:p>
            <a:pPr algn="just"/>
            <a:r>
              <a:rPr lang="pl-PL" sz="1200"/>
              <a:t>rozkłady temperatur w objętości zgrzewanych </a:t>
            </a:r>
          </a:p>
          <a:p>
            <a:pPr algn="just"/>
            <a:r>
              <a:rPr lang="pl-PL" sz="1200"/>
              <a:t>prętów w zależności od zadanych parametrów </a:t>
            </a:r>
          </a:p>
          <a:p>
            <a:pPr algn="just"/>
            <a:r>
              <a:rPr lang="pl-PL" sz="1200"/>
              <a:t>procesu.  Na podstawie symulacji numerycznej </a:t>
            </a:r>
          </a:p>
          <a:p>
            <a:pPr algn="just"/>
            <a:r>
              <a:rPr lang="pl-PL" sz="1200"/>
              <a:t>można prawidłowo prognozować parametry </a:t>
            </a:r>
          </a:p>
          <a:p>
            <a:pPr algn="just"/>
            <a:r>
              <a:rPr lang="pl-PL" sz="1200"/>
              <a:t>procesu zgrzewania.</a:t>
            </a:r>
          </a:p>
          <a:p>
            <a:pPr algn="just"/>
            <a:endParaRPr lang="pl-PL" sz="1200"/>
          </a:p>
          <a:p>
            <a:pPr algn="just"/>
            <a:r>
              <a:rPr lang="pl-PL" sz="1200"/>
              <a:t>Minimalna energochłonność procesu oraz </a:t>
            </a:r>
          </a:p>
          <a:p>
            <a:pPr algn="just"/>
            <a:r>
              <a:rPr lang="pl-PL" sz="1200"/>
              <a:t>niewielkie zmiany w strefie połączenia powinny </a:t>
            </a:r>
          </a:p>
          <a:p>
            <a:pPr algn="just"/>
            <a:r>
              <a:rPr lang="pl-PL" sz="1200"/>
              <a:t>przyczynić się do szerszego stosowania opisywanej</a:t>
            </a:r>
          </a:p>
          <a:p>
            <a:pPr algn="just"/>
            <a:r>
              <a:rPr lang="pl-PL" sz="1200"/>
              <a:t> metody, aniżeli  spawanie i zgrzewanie </a:t>
            </a:r>
          </a:p>
          <a:p>
            <a:pPr algn="just"/>
            <a:r>
              <a:rPr lang="pl-PL" sz="1200"/>
              <a:t>rezystancyjne, zwłaszcza w odpowiedzialnych </a:t>
            </a:r>
          </a:p>
          <a:p>
            <a:pPr algn="just"/>
            <a:r>
              <a:rPr lang="pl-PL" sz="1200"/>
              <a:t>konstrukcjach kosmicznych, lotniczych, </a:t>
            </a:r>
          </a:p>
          <a:p>
            <a:pPr algn="just"/>
            <a:r>
              <a:rPr lang="pl-PL" sz="1200"/>
              <a:t>pływających, etc.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4427538" y="0"/>
            <a:ext cx="4270375" cy="647700"/>
          </a:xfrm>
        </p:spPr>
        <p:txBody>
          <a:bodyPr/>
          <a:lstStyle/>
          <a:p>
            <a:pPr eaLnBrk="1" hangingPunct="1"/>
            <a:r>
              <a:rPr lang="pl-PL" sz="2000" b="1" smtClean="0"/>
              <a:t>Główne wyniki zrealizowanych prac badawczych</a:t>
            </a:r>
          </a:p>
        </p:txBody>
      </p:sp>
      <p:graphicFrame>
        <p:nvGraphicFramePr>
          <p:cNvPr id="4098" name="Object 1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30722" name="CorelDRAW" r:id="rId3" imgW="15645960" imgH="2225160" progId="">
              <p:embed/>
            </p:oleObj>
          </a:graphicData>
        </a:graphic>
      </p:graphicFrame>
      <p:graphicFrame>
        <p:nvGraphicFramePr>
          <p:cNvPr id="4099" name="Object 1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30723" name="CorelDRAW" r:id="rId4" imgW="4505400" imgH="1457280" progId="">
              <p:embed/>
            </p:oleObj>
          </a:graphicData>
        </a:graphic>
      </p:graphicFrame>
      <p:graphicFrame>
        <p:nvGraphicFramePr>
          <p:cNvPr id="4100" name="Object 1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30724" name="CorelDRAW" r:id="rId5" imgW="2319120" imgH="1242000" progId="">
              <p:embed/>
            </p:oleObj>
          </a:graphicData>
        </a:graphic>
      </p:graphicFrame>
      <p:grpSp>
        <p:nvGrpSpPr>
          <p:cNvPr id="2" name="Group 18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4108" name="AutoShape 19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109" name="Rectangle 20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110" name="Freeform 21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>
                <a:gd name="T0" fmla="*/ 96 w 166"/>
                <a:gd name="T1" fmla="*/ 8 h 171"/>
                <a:gd name="T2" fmla="*/ 84 w 166"/>
                <a:gd name="T3" fmla="*/ 18 h 171"/>
                <a:gd name="T4" fmla="*/ 72 w 166"/>
                <a:gd name="T5" fmla="*/ 8 h 171"/>
                <a:gd name="T6" fmla="*/ 119 w 166"/>
                <a:gd name="T7" fmla="*/ 10 h 171"/>
                <a:gd name="T8" fmla="*/ 125 w 166"/>
                <a:gd name="T9" fmla="*/ 26 h 171"/>
                <a:gd name="T10" fmla="*/ 113 w 166"/>
                <a:gd name="T11" fmla="*/ 34 h 171"/>
                <a:gd name="T12" fmla="*/ 117 w 166"/>
                <a:gd name="T13" fmla="*/ 20 h 171"/>
                <a:gd name="T14" fmla="*/ 149 w 166"/>
                <a:gd name="T15" fmla="*/ 45 h 171"/>
                <a:gd name="T16" fmla="*/ 152 w 166"/>
                <a:gd name="T17" fmla="*/ 59 h 171"/>
                <a:gd name="T18" fmla="*/ 141 w 166"/>
                <a:gd name="T19" fmla="*/ 51 h 171"/>
                <a:gd name="T20" fmla="*/ 147 w 166"/>
                <a:gd name="T21" fmla="*/ 38 h 171"/>
                <a:gd name="T22" fmla="*/ 166 w 166"/>
                <a:gd name="T23" fmla="*/ 83 h 171"/>
                <a:gd name="T24" fmla="*/ 156 w 166"/>
                <a:gd name="T25" fmla="*/ 92 h 171"/>
                <a:gd name="T26" fmla="*/ 145 w 166"/>
                <a:gd name="T27" fmla="*/ 83 h 171"/>
                <a:gd name="T28" fmla="*/ 145 w 166"/>
                <a:gd name="T29" fmla="*/ 112 h 171"/>
                <a:gd name="T30" fmla="*/ 151 w 166"/>
                <a:gd name="T31" fmla="*/ 126 h 171"/>
                <a:gd name="T32" fmla="*/ 139 w 166"/>
                <a:gd name="T33" fmla="*/ 135 h 171"/>
                <a:gd name="T34" fmla="*/ 143 w 166"/>
                <a:gd name="T35" fmla="*/ 120 h 171"/>
                <a:gd name="T36" fmla="*/ 123 w 166"/>
                <a:gd name="T37" fmla="*/ 145 h 171"/>
                <a:gd name="T38" fmla="*/ 127 w 166"/>
                <a:gd name="T39" fmla="*/ 161 h 171"/>
                <a:gd name="T40" fmla="*/ 115 w 166"/>
                <a:gd name="T41" fmla="*/ 151 h 171"/>
                <a:gd name="T42" fmla="*/ 119 w 166"/>
                <a:gd name="T43" fmla="*/ 137 h 171"/>
                <a:gd name="T44" fmla="*/ 94 w 166"/>
                <a:gd name="T45" fmla="*/ 157 h 171"/>
                <a:gd name="T46" fmla="*/ 84 w 166"/>
                <a:gd name="T47" fmla="*/ 165 h 171"/>
                <a:gd name="T48" fmla="*/ 72 w 166"/>
                <a:gd name="T49" fmla="*/ 157 h 171"/>
                <a:gd name="T50" fmla="*/ 47 w 166"/>
                <a:gd name="T51" fmla="*/ 137 h 171"/>
                <a:gd name="T52" fmla="*/ 53 w 166"/>
                <a:gd name="T53" fmla="*/ 151 h 171"/>
                <a:gd name="T54" fmla="*/ 41 w 166"/>
                <a:gd name="T55" fmla="*/ 161 h 171"/>
                <a:gd name="T56" fmla="*/ 45 w 166"/>
                <a:gd name="T57" fmla="*/ 145 h 171"/>
                <a:gd name="T58" fmla="*/ 24 w 166"/>
                <a:gd name="T59" fmla="*/ 120 h 171"/>
                <a:gd name="T60" fmla="*/ 28 w 166"/>
                <a:gd name="T61" fmla="*/ 135 h 171"/>
                <a:gd name="T62" fmla="*/ 16 w 166"/>
                <a:gd name="T63" fmla="*/ 126 h 171"/>
                <a:gd name="T64" fmla="*/ 22 w 166"/>
                <a:gd name="T65" fmla="*/ 112 h 171"/>
                <a:gd name="T66" fmla="*/ 22 w 166"/>
                <a:gd name="T67" fmla="*/ 83 h 171"/>
                <a:gd name="T68" fmla="*/ 12 w 166"/>
                <a:gd name="T69" fmla="*/ 92 h 171"/>
                <a:gd name="T70" fmla="*/ 0 w 166"/>
                <a:gd name="T71" fmla="*/ 83 h 171"/>
                <a:gd name="T72" fmla="*/ 22 w 166"/>
                <a:gd name="T73" fmla="*/ 38 h 171"/>
                <a:gd name="T74" fmla="*/ 26 w 166"/>
                <a:gd name="T75" fmla="*/ 51 h 171"/>
                <a:gd name="T76" fmla="*/ 14 w 166"/>
                <a:gd name="T77" fmla="*/ 59 h 171"/>
                <a:gd name="T78" fmla="*/ 18 w 166"/>
                <a:gd name="T79" fmla="*/ 45 h 171"/>
                <a:gd name="T80" fmla="*/ 51 w 166"/>
                <a:gd name="T81" fmla="*/ 20 h 171"/>
                <a:gd name="T82" fmla="*/ 55 w 166"/>
                <a:gd name="T83" fmla="*/ 34 h 171"/>
                <a:gd name="T84" fmla="*/ 43 w 166"/>
                <a:gd name="T85" fmla="*/ 26 h 171"/>
                <a:gd name="T86" fmla="*/ 47 w 166"/>
                <a:gd name="T87" fmla="*/ 10 h 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6"/>
                <a:gd name="T133" fmla="*/ 0 h 171"/>
                <a:gd name="T134" fmla="*/ 166 w 166"/>
                <a:gd name="T135" fmla="*/ 171 h 1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111" name="Rectangle 22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4112" name="Rectangle 23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4113" name="Rectangle 24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4103" name="Text Box 26"/>
          <p:cNvSpPr txBox="1">
            <a:spLocks noChangeArrowheads="1"/>
          </p:cNvSpPr>
          <p:nvPr/>
        </p:nvSpPr>
        <p:spPr bwMode="auto">
          <a:xfrm>
            <a:off x="214313" y="928688"/>
            <a:ext cx="7929562" cy="46782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dirty="0"/>
          </a:p>
          <a:p>
            <a:endParaRPr lang="pl-PL" dirty="0"/>
          </a:p>
          <a:p>
            <a:pPr algn="just"/>
            <a:r>
              <a:rPr lang="pl-PL" sz="1600" b="1" dirty="0"/>
              <a:t>Modelowanie procesu spawania wiązką elektronów</a:t>
            </a:r>
          </a:p>
          <a:p>
            <a:pPr algn="just"/>
            <a:endParaRPr lang="pl-PL" dirty="0"/>
          </a:p>
          <a:p>
            <a:pPr algn="just"/>
            <a:r>
              <a:rPr lang="pl-PL" dirty="0"/>
              <a:t>Poprzez porównanie linii izotermicznych z analizy numerycznej </a:t>
            </a:r>
          </a:p>
          <a:p>
            <a:pPr algn="just"/>
            <a:r>
              <a:rPr lang="pl-PL" dirty="0"/>
              <a:t>i obrazu makrostruktury spawanego złącza dokonano oceny zgodności </a:t>
            </a:r>
          </a:p>
          <a:p>
            <a:pPr algn="just"/>
            <a:r>
              <a:rPr lang="pl-PL" dirty="0"/>
              <a:t>doświadczenia z teorią. Przyjęty model numeryczny pozwolił na </a:t>
            </a:r>
          </a:p>
          <a:p>
            <a:pPr algn="just"/>
            <a:r>
              <a:rPr lang="pl-PL" dirty="0"/>
              <a:t>uzyskanie satysfakcjonującej zgodności wyników obliczeń </a:t>
            </a:r>
          </a:p>
          <a:p>
            <a:pPr algn="just"/>
            <a:r>
              <a:rPr lang="pl-PL" dirty="0"/>
              <a:t>numerycznych z danymi eksperymentalnymi. </a:t>
            </a:r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endParaRPr lang="pl-PL" dirty="0"/>
          </a:p>
        </p:txBody>
      </p:sp>
      <p:pic>
        <p:nvPicPr>
          <p:cNvPr id="410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25" y="1500188"/>
            <a:ext cx="2286000" cy="4279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105" name="pole tekstowe 14"/>
          <p:cNvSpPr txBox="1">
            <a:spLocks noChangeArrowheads="1"/>
          </p:cNvSpPr>
          <p:nvPr/>
        </p:nvSpPr>
        <p:spPr bwMode="auto">
          <a:xfrm>
            <a:off x="5153025" y="5857875"/>
            <a:ext cx="3990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pl-PL" sz="1200"/>
              <a:t>Strefa wpływu ciepła T &gt; 500°C </a:t>
            </a:r>
          </a:p>
          <a:p>
            <a:pPr algn="just"/>
            <a:r>
              <a:rPr lang="pl-PL" sz="1200"/>
              <a:t>dla prędkości: a) 20 mm/s b) 10 mm/s c) 6.(6) mm/s</a:t>
            </a:r>
          </a:p>
          <a:p>
            <a:pPr algn="just"/>
            <a:endParaRPr lang="pl-PL" sz="1200"/>
          </a:p>
        </p:txBody>
      </p:sp>
      <p:pic>
        <p:nvPicPr>
          <p:cNvPr id="410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3068960"/>
            <a:ext cx="3903662" cy="2609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107" name="pole tekstowe 16"/>
          <p:cNvSpPr txBox="1">
            <a:spLocks noChangeArrowheads="1"/>
          </p:cNvSpPr>
          <p:nvPr/>
        </p:nvSpPr>
        <p:spPr bwMode="auto">
          <a:xfrm>
            <a:off x="357188" y="6286500"/>
            <a:ext cx="50419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200"/>
              <a:t>Ocena porównawcza obliczeń numerycznych i badań doświadczalnych.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4427538" y="0"/>
            <a:ext cx="4270375" cy="647700"/>
          </a:xfrm>
        </p:spPr>
        <p:txBody>
          <a:bodyPr/>
          <a:lstStyle/>
          <a:p>
            <a:pPr eaLnBrk="1" hangingPunct="1"/>
            <a:r>
              <a:rPr lang="pl-PL" sz="2000" b="1" dirty="0" smtClean="0"/>
              <a:t>Główne wyniki zrealizowanych prac badawczych</a:t>
            </a:r>
          </a:p>
        </p:txBody>
      </p:sp>
      <p:graphicFrame>
        <p:nvGraphicFramePr>
          <p:cNvPr id="5122" name="Object 1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31746" name="CorelDRAW" r:id="rId3" imgW="15645960" imgH="2225160" progId="">
              <p:embed/>
            </p:oleObj>
          </a:graphicData>
        </a:graphic>
      </p:graphicFrame>
      <p:graphicFrame>
        <p:nvGraphicFramePr>
          <p:cNvPr id="5123" name="Object 1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31747" name="CorelDRAW" r:id="rId4" imgW="4505400" imgH="1457280" progId="">
              <p:embed/>
            </p:oleObj>
          </a:graphicData>
        </a:graphic>
      </p:graphicFrame>
      <p:graphicFrame>
        <p:nvGraphicFramePr>
          <p:cNvPr id="5124" name="Object 1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31748" name="CorelDRAW" r:id="rId5" imgW="2319120" imgH="1242000" progId="">
              <p:embed/>
            </p:oleObj>
          </a:graphicData>
        </a:graphic>
      </p:graphicFrame>
      <p:grpSp>
        <p:nvGrpSpPr>
          <p:cNvPr id="2" name="Group 18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5130" name="AutoShape 19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131" name="Rectangle 20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132" name="Freeform 21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>
                <a:gd name="T0" fmla="*/ 96 w 166"/>
                <a:gd name="T1" fmla="*/ 8 h 171"/>
                <a:gd name="T2" fmla="*/ 84 w 166"/>
                <a:gd name="T3" fmla="*/ 18 h 171"/>
                <a:gd name="T4" fmla="*/ 72 w 166"/>
                <a:gd name="T5" fmla="*/ 8 h 171"/>
                <a:gd name="T6" fmla="*/ 119 w 166"/>
                <a:gd name="T7" fmla="*/ 10 h 171"/>
                <a:gd name="T8" fmla="*/ 125 w 166"/>
                <a:gd name="T9" fmla="*/ 26 h 171"/>
                <a:gd name="T10" fmla="*/ 113 w 166"/>
                <a:gd name="T11" fmla="*/ 34 h 171"/>
                <a:gd name="T12" fmla="*/ 117 w 166"/>
                <a:gd name="T13" fmla="*/ 20 h 171"/>
                <a:gd name="T14" fmla="*/ 149 w 166"/>
                <a:gd name="T15" fmla="*/ 45 h 171"/>
                <a:gd name="T16" fmla="*/ 152 w 166"/>
                <a:gd name="T17" fmla="*/ 59 h 171"/>
                <a:gd name="T18" fmla="*/ 141 w 166"/>
                <a:gd name="T19" fmla="*/ 51 h 171"/>
                <a:gd name="T20" fmla="*/ 147 w 166"/>
                <a:gd name="T21" fmla="*/ 38 h 171"/>
                <a:gd name="T22" fmla="*/ 166 w 166"/>
                <a:gd name="T23" fmla="*/ 83 h 171"/>
                <a:gd name="T24" fmla="*/ 156 w 166"/>
                <a:gd name="T25" fmla="*/ 92 h 171"/>
                <a:gd name="T26" fmla="*/ 145 w 166"/>
                <a:gd name="T27" fmla="*/ 83 h 171"/>
                <a:gd name="T28" fmla="*/ 145 w 166"/>
                <a:gd name="T29" fmla="*/ 112 h 171"/>
                <a:gd name="T30" fmla="*/ 151 w 166"/>
                <a:gd name="T31" fmla="*/ 126 h 171"/>
                <a:gd name="T32" fmla="*/ 139 w 166"/>
                <a:gd name="T33" fmla="*/ 135 h 171"/>
                <a:gd name="T34" fmla="*/ 143 w 166"/>
                <a:gd name="T35" fmla="*/ 120 h 171"/>
                <a:gd name="T36" fmla="*/ 123 w 166"/>
                <a:gd name="T37" fmla="*/ 145 h 171"/>
                <a:gd name="T38" fmla="*/ 127 w 166"/>
                <a:gd name="T39" fmla="*/ 161 h 171"/>
                <a:gd name="T40" fmla="*/ 115 w 166"/>
                <a:gd name="T41" fmla="*/ 151 h 171"/>
                <a:gd name="T42" fmla="*/ 119 w 166"/>
                <a:gd name="T43" fmla="*/ 137 h 171"/>
                <a:gd name="T44" fmla="*/ 94 w 166"/>
                <a:gd name="T45" fmla="*/ 157 h 171"/>
                <a:gd name="T46" fmla="*/ 84 w 166"/>
                <a:gd name="T47" fmla="*/ 165 h 171"/>
                <a:gd name="T48" fmla="*/ 72 w 166"/>
                <a:gd name="T49" fmla="*/ 157 h 171"/>
                <a:gd name="T50" fmla="*/ 47 w 166"/>
                <a:gd name="T51" fmla="*/ 137 h 171"/>
                <a:gd name="T52" fmla="*/ 53 w 166"/>
                <a:gd name="T53" fmla="*/ 151 h 171"/>
                <a:gd name="T54" fmla="*/ 41 w 166"/>
                <a:gd name="T55" fmla="*/ 161 h 171"/>
                <a:gd name="T56" fmla="*/ 45 w 166"/>
                <a:gd name="T57" fmla="*/ 145 h 171"/>
                <a:gd name="T58" fmla="*/ 24 w 166"/>
                <a:gd name="T59" fmla="*/ 120 h 171"/>
                <a:gd name="T60" fmla="*/ 28 w 166"/>
                <a:gd name="T61" fmla="*/ 135 h 171"/>
                <a:gd name="T62" fmla="*/ 16 w 166"/>
                <a:gd name="T63" fmla="*/ 126 h 171"/>
                <a:gd name="T64" fmla="*/ 22 w 166"/>
                <a:gd name="T65" fmla="*/ 112 h 171"/>
                <a:gd name="T66" fmla="*/ 22 w 166"/>
                <a:gd name="T67" fmla="*/ 83 h 171"/>
                <a:gd name="T68" fmla="*/ 12 w 166"/>
                <a:gd name="T69" fmla="*/ 92 h 171"/>
                <a:gd name="T70" fmla="*/ 0 w 166"/>
                <a:gd name="T71" fmla="*/ 83 h 171"/>
                <a:gd name="T72" fmla="*/ 22 w 166"/>
                <a:gd name="T73" fmla="*/ 38 h 171"/>
                <a:gd name="T74" fmla="*/ 26 w 166"/>
                <a:gd name="T75" fmla="*/ 51 h 171"/>
                <a:gd name="T76" fmla="*/ 14 w 166"/>
                <a:gd name="T77" fmla="*/ 59 h 171"/>
                <a:gd name="T78" fmla="*/ 18 w 166"/>
                <a:gd name="T79" fmla="*/ 45 h 171"/>
                <a:gd name="T80" fmla="*/ 51 w 166"/>
                <a:gd name="T81" fmla="*/ 20 h 171"/>
                <a:gd name="T82" fmla="*/ 55 w 166"/>
                <a:gd name="T83" fmla="*/ 34 h 171"/>
                <a:gd name="T84" fmla="*/ 43 w 166"/>
                <a:gd name="T85" fmla="*/ 26 h 171"/>
                <a:gd name="T86" fmla="*/ 47 w 166"/>
                <a:gd name="T87" fmla="*/ 10 h 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6"/>
                <a:gd name="T133" fmla="*/ 0 h 171"/>
                <a:gd name="T134" fmla="*/ 166 w 166"/>
                <a:gd name="T135" fmla="*/ 171 h 1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133" name="Rectangle 22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5134" name="Rectangle 23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5135" name="Rectangle 24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5127" name="Text Box 26"/>
          <p:cNvSpPr txBox="1">
            <a:spLocks noChangeArrowheads="1"/>
          </p:cNvSpPr>
          <p:nvPr/>
        </p:nvSpPr>
        <p:spPr bwMode="auto">
          <a:xfrm>
            <a:off x="395536" y="928688"/>
            <a:ext cx="5201046" cy="489364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r>
              <a:rPr lang="pl-PL" sz="1600" b="1" dirty="0"/>
              <a:t>Opracowanie metodyki badań połączeń klejonych </a:t>
            </a:r>
            <a:r>
              <a:rPr lang="pl-PL" sz="1600" b="1" dirty="0" smtClean="0"/>
              <a:t>tarczy  </a:t>
            </a:r>
            <a:r>
              <a:rPr lang="pl-PL" sz="1600" b="1" dirty="0"/>
              <a:t>hamulcowej z okładzinami</a:t>
            </a:r>
          </a:p>
          <a:p>
            <a:pPr algn="just"/>
            <a:endParaRPr lang="pl-PL" dirty="0"/>
          </a:p>
          <a:p>
            <a:pPr algn="just"/>
            <a:r>
              <a:rPr lang="pl-PL" dirty="0"/>
              <a:t>Główne cechy stanowiska:</a:t>
            </a:r>
          </a:p>
          <a:p>
            <a:pPr algn="just"/>
            <a:endParaRPr lang="pl-PL" dirty="0"/>
          </a:p>
          <a:p>
            <a:pPr algn="just"/>
            <a:r>
              <a:rPr lang="pl-PL" dirty="0"/>
              <a:t>- próbkę stanowi reprezentatywny wycinek okładziny </a:t>
            </a:r>
          </a:p>
          <a:p>
            <a:pPr algn="just"/>
            <a:r>
              <a:rPr lang="pl-PL" dirty="0"/>
              <a:t>ciernej przyklejony do fragmentu szczęki hamulcowej,</a:t>
            </a:r>
          </a:p>
          <a:p>
            <a:pPr algn="just"/>
            <a:endParaRPr lang="pl-PL" dirty="0"/>
          </a:p>
          <a:p>
            <a:pPr algn="just"/>
            <a:r>
              <a:rPr lang="pl-PL" dirty="0"/>
              <a:t>- </a:t>
            </a:r>
            <a:r>
              <a:rPr lang="pl-PL" dirty="0" err="1"/>
              <a:t>przeciwpróbka</a:t>
            </a:r>
            <a:r>
              <a:rPr lang="pl-PL" dirty="0"/>
              <a:t> odwzorowuje fragment bębna hamulcowego </a:t>
            </a:r>
          </a:p>
          <a:p>
            <a:pPr algn="just"/>
            <a:r>
              <a:rPr lang="pl-PL" dirty="0"/>
              <a:t>z dodatkowym elementem blokującym przemieszczanie się </a:t>
            </a:r>
          </a:p>
          <a:p>
            <a:pPr algn="just"/>
            <a:r>
              <a:rPr lang="pl-PL" dirty="0"/>
              <a:t>próbki,</a:t>
            </a:r>
          </a:p>
          <a:p>
            <a:pPr algn="just"/>
            <a:endParaRPr lang="pl-PL" dirty="0"/>
          </a:p>
          <a:p>
            <a:pPr algn="just"/>
            <a:r>
              <a:rPr lang="pl-PL" dirty="0"/>
              <a:t>- zwiększenie siły oddziałującej na złącze klejone realizowane</a:t>
            </a:r>
          </a:p>
          <a:p>
            <a:pPr algn="just"/>
            <a:r>
              <a:rPr lang="pl-PL" dirty="0"/>
              <a:t> jest poprzez mimośród,</a:t>
            </a:r>
          </a:p>
          <a:p>
            <a:pPr algn="just"/>
            <a:endParaRPr lang="pl-PL" dirty="0"/>
          </a:p>
          <a:p>
            <a:pPr algn="just"/>
            <a:r>
              <a:rPr lang="pl-PL" dirty="0"/>
              <a:t>- stabilność zamocowania układu badawczego na maszynie </a:t>
            </a:r>
          </a:p>
          <a:p>
            <a:pPr algn="just"/>
            <a:r>
              <a:rPr lang="pl-PL" dirty="0"/>
              <a:t>wytrzymałościowej zapewnia przeciwwaga o odpowiednich </a:t>
            </a:r>
          </a:p>
          <a:p>
            <a:pPr algn="just"/>
            <a:r>
              <a:rPr lang="pl-PL" dirty="0"/>
              <a:t>gabarytach,</a:t>
            </a:r>
          </a:p>
          <a:p>
            <a:pPr algn="just"/>
            <a:endParaRPr lang="pl-PL" dirty="0"/>
          </a:p>
          <a:p>
            <a:pPr algn="just"/>
            <a:endParaRPr lang="pl-PL" dirty="0"/>
          </a:p>
        </p:txBody>
      </p:sp>
      <p:pic>
        <p:nvPicPr>
          <p:cNvPr id="512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1124744"/>
            <a:ext cx="3643313" cy="4919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129" name="pole tekstowe 14"/>
          <p:cNvSpPr txBox="1">
            <a:spLocks noChangeArrowheads="1"/>
          </p:cNvSpPr>
          <p:nvPr/>
        </p:nvSpPr>
        <p:spPr bwMode="auto">
          <a:xfrm>
            <a:off x="4929188" y="6093296"/>
            <a:ext cx="4214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200" dirty="0"/>
              <a:t>Koncepcja stanowiska badawczego do prób wytrzymałości </a:t>
            </a:r>
          </a:p>
          <a:p>
            <a:r>
              <a:rPr lang="pl-PL" sz="1200" dirty="0"/>
              <a:t>połączeń klejonych: okładzina cierna – szczęka hamulcowa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4427538" y="0"/>
            <a:ext cx="4270375" cy="647700"/>
          </a:xfrm>
        </p:spPr>
        <p:txBody>
          <a:bodyPr/>
          <a:lstStyle/>
          <a:p>
            <a:pPr eaLnBrk="1" hangingPunct="1"/>
            <a:r>
              <a:rPr lang="pl-PL" sz="2000" b="1" smtClean="0"/>
              <a:t>Główne wyniki zrealizowanych prac badawczych</a:t>
            </a:r>
          </a:p>
        </p:txBody>
      </p:sp>
      <p:graphicFrame>
        <p:nvGraphicFramePr>
          <p:cNvPr id="5122" name="Object 1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35842" name="CorelDRAW" r:id="rId3" imgW="15645960" imgH="2225160" progId="">
              <p:embed/>
            </p:oleObj>
          </a:graphicData>
        </a:graphic>
      </p:graphicFrame>
      <p:graphicFrame>
        <p:nvGraphicFramePr>
          <p:cNvPr id="5123" name="Object 1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35843" name="CorelDRAW" r:id="rId4" imgW="4505400" imgH="1457280" progId="">
              <p:embed/>
            </p:oleObj>
          </a:graphicData>
        </a:graphic>
      </p:graphicFrame>
      <p:graphicFrame>
        <p:nvGraphicFramePr>
          <p:cNvPr id="5124" name="Object 1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35844" name="CorelDRAW" r:id="rId5" imgW="2319120" imgH="1242000" progId="">
              <p:embed/>
            </p:oleObj>
          </a:graphicData>
        </a:graphic>
      </p:graphicFrame>
      <p:grpSp>
        <p:nvGrpSpPr>
          <p:cNvPr id="2" name="Group 18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5130" name="AutoShape 19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131" name="Rectangle 20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132" name="Freeform 21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>
                <a:gd name="T0" fmla="*/ 96 w 166"/>
                <a:gd name="T1" fmla="*/ 8 h 171"/>
                <a:gd name="T2" fmla="*/ 84 w 166"/>
                <a:gd name="T3" fmla="*/ 18 h 171"/>
                <a:gd name="T4" fmla="*/ 72 w 166"/>
                <a:gd name="T5" fmla="*/ 8 h 171"/>
                <a:gd name="T6" fmla="*/ 119 w 166"/>
                <a:gd name="T7" fmla="*/ 10 h 171"/>
                <a:gd name="T8" fmla="*/ 125 w 166"/>
                <a:gd name="T9" fmla="*/ 26 h 171"/>
                <a:gd name="T10" fmla="*/ 113 w 166"/>
                <a:gd name="T11" fmla="*/ 34 h 171"/>
                <a:gd name="T12" fmla="*/ 117 w 166"/>
                <a:gd name="T13" fmla="*/ 20 h 171"/>
                <a:gd name="T14" fmla="*/ 149 w 166"/>
                <a:gd name="T15" fmla="*/ 45 h 171"/>
                <a:gd name="T16" fmla="*/ 152 w 166"/>
                <a:gd name="T17" fmla="*/ 59 h 171"/>
                <a:gd name="T18" fmla="*/ 141 w 166"/>
                <a:gd name="T19" fmla="*/ 51 h 171"/>
                <a:gd name="T20" fmla="*/ 147 w 166"/>
                <a:gd name="T21" fmla="*/ 38 h 171"/>
                <a:gd name="T22" fmla="*/ 166 w 166"/>
                <a:gd name="T23" fmla="*/ 83 h 171"/>
                <a:gd name="T24" fmla="*/ 156 w 166"/>
                <a:gd name="T25" fmla="*/ 92 h 171"/>
                <a:gd name="T26" fmla="*/ 145 w 166"/>
                <a:gd name="T27" fmla="*/ 83 h 171"/>
                <a:gd name="T28" fmla="*/ 145 w 166"/>
                <a:gd name="T29" fmla="*/ 112 h 171"/>
                <a:gd name="T30" fmla="*/ 151 w 166"/>
                <a:gd name="T31" fmla="*/ 126 h 171"/>
                <a:gd name="T32" fmla="*/ 139 w 166"/>
                <a:gd name="T33" fmla="*/ 135 h 171"/>
                <a:gd name="T34" fmla="*/ 143 w 166"/>
                <a:gd name="T35" fmla="*/ 120 h 171"/>
                <a:gd name="T36" fmla="*/ 123 w 166"/>
                <a:gd name="T37" fmla="*/ 145 h 171"/>
                <a:gd name="T38" fmla="*/ 127 w 166"/>
                <a:gd name="T39" fmla="*/ 161 h 171"/>
                <a:gd name="T40" fmla="*/ 115 w 166"/>
                <a:gd name="T41" fmla="*/ 151 h 171"/>
                <a:gd name="T42" fmla="*/ 119 w 166"/>
                <a:gd name="T43" fmla="*/ 137 h 171"/>
                <a:gd name="T44" fmla="*/ 94 w 166"/>
                <a:gd name="T45" fmla="*/ 157 h 171"/>
                <a:gd name="T46" fmla="*/ 84 w 166"/>
                <a:gd name="T47" fmla="*/ 165 h 171"/>
                <a:gd name="T48" fmla="*/ 72 w 166"/>
                <a:gd name="T49" fmla="*/ 157 h 171"/>
                <a:gd name="T50" fmla="*/ 47 w 166"/>
                <a:gd name="T51" fmla="*/ 137 h 171"/>
                <a:gd name="T52" fmla="*/ 53 w 166"/>
                <a:gd name="T53" fmla="*/ 151 h 171"/>
                <a:gd name="T54" fmla="*/ 41 w 166"/>
                <a:gd name="T55" fmla="*/ 161 h 171"/>
                <a:gd name="T56" fmla="*/ 45 w 166"/>
                <a:gd name="T57" fmla="*/ 145 h 171"/>
                <a:gd name="T58" fmla="*/ 24 w 166"/>
                <a:gd name="T59" fmla="*/ 120 h 171"/>
                <a:gd name="T60" fmla="*/ 28 w 166"/>
                <a:gd name="T61" fmla="*/ 135 h 171"/>
                <a:gd name="T62" fmla="*/ 16 w 166"/>
                <a:gd name="T63" fmla="*/ 126 h 171"/>
                <a:gd name="T64" fmla="*/ 22 w 166"/>
                <a:gd name="T65" fmla="*/ 112 h 171"/>
                <a:gd name="T66" fmla="*/ 22 w 166"/>
                <a:gd name="T67" fmla="*/ 83 h 171"/>
                <a:gd name="T68" fmla="*/ 12 w 166"/>
                <a:gd name="T69" fmla="*/ 92 h 171"/>
                <a:gd name="T70" fmla="*/ 0 w 166"/>
                <a:gd name="T71" fmla="*/ 83 h 171"/>
                <a:gd name="T72" fmla="*/ 22 w 166"/>
                <a:gd name="T73" fmla="*/ 38 h 171"/>
                <a:gd name="T74" fmla="*/ 26 w 166"/>
                <a:gd name="T75" fmla="*/ 51 h 171"/>
                <a:gd name="T76" fmla="*/ 14 w 166"/>
                <a:gd name="T77" fmla="*/ 59 h 171"/>
                <a:gd name="T78" fmla="*/ 18 w 166"/>
                <a:gd name="T79" fmla="*/ 45 h 171"/>
                <a:gd name="T80" fmla="*/ 51 w 166"/>
                <a:gd name="T81" fmla="*/ 20 h 171"/>
                <a:gd name="T82" fmla="*/ 55 w 166"/>
                <a:gd name="T83" fmla="*/ 34 h 171"/>
                <a:gd name="T84" fmla="*/ 43 w 166"/>
                <a:gd name="T85" fmla="*/ 26 h 171"/>
                <a:gd name="T86" fmla="*/ 47 w 166"/>
                <a:gd name="T87" fmla="*/ 10 h 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6"/>
                <a:gd name="T133" fmla="*/ 0 h 171"/>
                <a:gd name="T134" fmla="*/ 166 w 166"/>
                <a:gd name="T135" fmla="*/ 171 h 1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133" name="Rectangle 22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5134" name="Rectangle 23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5135" name="Rectangle 24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90573225" y="89841388"/>
            <a:ext cx="7545388" cy="12241212"/>
          </a:xfrm>
          <a:prstGeom prst="rect">
            <a:avLst/>
          </a:prstGeom>
          <a:gradFill rotWithShape="1">
            <a:gsLst>
              <a:gs pos="0">
                <a:srgbClr val="7FCCCC"/>
              </a:gs>
              <a:gs pos="50000">
                <a:srgbClr val="7FCCCC">
                  <a:gamma/>
                  <a:shade val="46275"/>
                  <a:invGamma/>
                </a:srgbClr>
              </a:gs>
              <a:gs pos="100000">
                <a:srgbClr val="7FCCCC"/>
              </a:gs>
            </a:gsLst>
            <a:lin ang="5400000" scaled="1"/>
          </a:gradFill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25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	Wyznaczano stan deformacji w połączeniach klejowych dwunakładkowych  (zastosowano klej LOCTITE® 435™) wzmocnionych różną ilością nitów  (od 1 do 5) poddanych jednoosiowemu rozciąganiu.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ts val="425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	. </a:t>
            </a:r>
            <a:endParaRPr kumimoji="0" lang="pl-PL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611560" y="1556792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Wyznaczano stan deformacji w połączeniach klejowych </a:t>
            </a:r>
            <a:r>
              <a:rPr lang="pl-PL" dirty="0" err="1"/>
              <a:t>dwunakładkowych</a:t>
            </a:r>
            <a:r>
              <a:rPr lang="pl-PL" dirty="0"/>
              <a:t>  (zastosowano klej LOCTITE® 435™) wzmocnionych różną ilością nitów  (od 1 do 5) poddanych jednoosiowemu rozciąganiu.</a:t>
            </a:r>
          </a:p>
          <a:p>
            <a:r>
              <a:rPr lang="pl-PL" dirty="0"/>
              <a:t> 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95536" y="980728"/>
            <a:ext cx="627856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2000" b="1" dirty="0">
                <a:solidFill>
                  <a:srgbClr val="990033"/>
                </a:solidFill>
              </a:rPr>
              <a:t>Połączenia hybrydowe w konstrukcjach lotniczych</a:t>
            </a:r>
          </a:p>
        </p:txBody>
      </p:sp>
      <p:pic>
        <p:nvPicPr>
          <p:cNvPr id="35846" name="Picture 6" descr="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2492896"/>
            <a:ext cx="2188988" cy="1512168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2420888"/>
            <a:ext cx="2426490" cy="1750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2276872"/>
            <a:ext cx="2771800" cy="2039201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4437112"/>
            <a:ext cx="1531938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9" descr="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5856" y="4581128"/>
            <a:ext cx="2411760" cy="1879176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92280" y="4653136"/>
            <a:ext cx="1211950" cy="1988840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0" y="0"/>
            <a:ext cx="4716016" cy="481013"/>
            <a:chOff x="0" y="0"/>
            <a:chExt cx="3833" cy="303"/>
          </a:xfrm>
        </p:grpSpPr>
        <p:graphicFrame>
          <p:nvGraphicFramePr>
            <p:cNvPr id="6149" name="Object 5"/>
            <p:cNvGraphicFramePr>
              <a:graphicFrameLocks noChangeAspect="1"/>
            </p:cNvGraphicFramePr>
            <p:nvPr/>
          </p:nvGraphicFramePr>
          <p:xfrm>
            <a:off x="0" y="0"/>
            <a:ext cx="3833" cy="303"/>
          </p:xfrm>
          <a:graphic>
            <a:graphicData uri="http://schemas.openxmlformats.org/presentationml/2006/ole">
              <p:oleObj spid="_x0000_s36866" name="CorelDRAW" r:id="rId3" imgW="15645960" imgH="2225160" progId="">
                <p:embed/>
              </p:oleObj>
            </a:graphicData>
          </a:graphic>
        </p:graphicFrame>
        <p:graphicFrame>
          <p:nvGraphicFramePr>
            <p:cNvPr id="6150" name="Object 6"/>
            <p:cNvGraphicFramePr>
              <a:graphicFrameLocks noChangeAspect="1"/>
            </p:cNvGraphicFramePr>
            <p:nvPr/>
          </p:nvGraphicFramePr>
          <p:xfrm>
            <a:off x="2428" y="42"/>
            <a:ext cx="1348" cy="229"/>
          </p:xfrm>
          <a:graphic>
            <a:graphicData uri="http://schemas.openxmlformats.org/presentationml/2006/ole">
              <p:oleObj spid="_x0000_s36867" name="CorelDRAW" r:id="rId4" imgW="6035760" imgH="1313280" progId="">
                <p:embed/>
              </p:oleObj>
            </a:graphicData>
          </a:graphic>
        </p:graphicFrame>
        <p:graphicFrame>
          <p:nvGraphicFramePr>
            <p:cNvPr id="6151" name="Object 7"/>
            <p:cNvGraphicFramePr>
              <a:graphicFrameLocks noChangeAspect="1"/>
            </p:cNvGraphicFramePr>
            <p:nvPr/>
          </p:nvGraphicFramePr>
          <p:xfrm>
            <a:off x="28" y="20"/>
            <a:ext cx="1113" cy="259"/>
          </p:xfrm>
          <a:graphic>
            <a:graphicData uri="http://schemas.openxmlformats.org/presentationml/2006/ole">
              <p:oleObj spid="_x0000_s36868" name="CorelDRAW" r:id="rId5" imgW="4505400" imgH="1457280" progId="">
                <p:embed/>
              </p:oleObj>
            </a:graphicData>
          </a:graphic>
        </p:graphicFrame>
        <p:graphicFrame>
          <p:nvGraphicFramePr>
            <p:cNvPr id="6152" name="Object 8"/>
            <p:cNvGraphicFramePr>
              <a:graphicFrameLocks noChangeAspect="1"/>
            </p:cNvGraphicFramePr>
            <p:nvPr/>
          </p:nvGraphicFramePr>
          <p:xfrm>
            <a:off x="1492" y="0"/>
            <a:ext cx="651" cy="224"/>
          </p:xfrm>
          <a:graphic>
            <a:graphicData uri="http://schemas.openxmlformats.org/presentationml/2006/ole">
              <p:oleObj spid="_x0000_s36869" name="CorelDRAW" r:id="rId6" imgW="2319120" imgH="1242000" progId="">
                <p:embed/>
              </p:oleObj>
            </a:graphicData>
          </a:graphic>
        </p:graphicFrame>
      </p:grp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873625" y="0"/>
            <a:ext cx="4270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Główne wyniki zrealizowanych prac badawczych</a:t>
            </a:r>
          </a:p>
        </p:txBody>
      </p:sp>
      <p:pic>
        <p:nvPicPr>
          <p:cNvPr id="13" name="Picture 7" descr="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620713"/>
            <a:ext cx="2279650" cy="6237287"/>
          </a:xfrm>
          <a:prstGeom prst="rect">
            <a:avLst/>
          </a:prstGeom>
          <a:noFill/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703513" y="765175"/>
            <a:ext cx="5853112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2000" b="1" dirty="0">
                <a:solidFill>
                  <a:srgbClr val="990033"/>
                </a:solidFill>
              </a:rPr>
              <a:t>Połączenia zgrzewane konstrukcji lotniczych z </a:t>
            </a:r>
          </a:p>
          <a:p>
            <a:r>
              <a:rPr lang="pl-PL" sz="2000" b="1" dirty="0">
                <a:solidFill>
                  <a:srgbClr val="990033"/>
                </a:solidFill>
              </a:rPr>
              <a:t>kompozytów </a:t>
            </a:r>
            <a:r>
              <a:rPr lang="pl-PL" sz="2000" b="1" dirty="0" err="1">
                <a:solidFill>
                  <a:srgbClr val="990033"/>
                </a:solidFill>
              </a:rPr>
              <a:t>epoxydowo</a:t>
            </a:r>
            <a:r>
              <a:rPr lang="pl-PL" sz="2000" b="1" dirty="0">
                <a:solidFill>
                  <a:srgbClr val="990033"/>
                </a:solidFill>
              </a:rPr>
              <a:t> węglowych</a:t>
            </a:r>
          </a:p>
        </p:txBody>
      </p:sp>
      <p:sp>
        <p:nvSpPr>
          <p:cNvPr id="15" name="Rectangle 10"/>
          <p:cNvSpPr txBox="1">
            <a:spLocks noChangeArrowheads="1"/>
          </p:cNvSpPr>
          <p:nvPr/>
        </p:nvSpPr>
        <p:spPr bwMode="auto">
          <a:xfrm>
            <a:off x="2771775" y="1989138"/>
            <a:ext cx="57610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Celem pracy jest opracowanie technologii połączenia zakładkowego bez stosowania kleju.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Jednym z głównych parametrów, które będą decydowały o jakości połączenia jest proces nagrzewania próbki i utrzymanie temperatury przez odpowiedni okres czasu.</a:t>
            </a: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843808" y="4077072"/>
            <a:ext cx="4824412" cy="158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r>
              <a:rPr lang="pl-PL" sz="1600" b="1" dirty="0">
                <a:solidFill>
                  <a:srgbClr val="0070C0"/>
                </a:solidFill>
              </a:rPr>
              <a:t>Zalety</a:t>
            </a:r>
            <a:r>
              <a:rPr lang="pl-PL" sz="1600" dirty="0">
                <a:solidFill>
                  <a:srgbClr val="0070C0"/>
                </a:solidFill>
              </a:rPr>
              <a:t>:</a:t>
            </a:r>
          </a:p>
          <a:p>
            <a:pPr algn="l"/>
            <a:r>
              <a:rPr lang="pl-PL" sz="1600" dirty="0">
                <a:solidFill>
                  <a:srgbClr val="0070C0"/>
                </a:solidFill>
              </a:rPr>
              <a:t>- brak dodatkowego lepiszcza - kleju  </a:t>
            </a:r>
          </a:p>
          <a:p>
            <a:pPr algn="l"/>
            <a:r>
              <a:rPr lang="pl-PL" sz="1600" dirty="0">
                <a:solidFill>
                  <a:srgbClr val="0070C0"/>
                </a:solidFill>
              </a:rPr>
              <a:t>- stałe parametry mechaniczne, </a:t>
            </a:r>
          </a:p>
          <a:p>
            <a:pPr algn="l">
              <a:buFontTx/>
              <a:buChar char="-"/>
            </a:pPr>
            <a:r>
              <a:rPr lang="pl-PL" sz="1600" dirty="0">
                <a:solidFill>
                  <a:srgbClr val="0070C0"/>
                </a:solidFill>
              </a:rPr>
              <a:t> proste połączenie przy obliczeniach mes ,</a:t>
            </a:r>
          </a:p>
          <a:p>
            <a:pPr algn="l"/>
            <a:r>
              <a:rPr lang="pl-PL" sz="1600" dirty="0">
                <a:solidFill>
                  <a:srgbClr val="0070C0"/>
                </a:solidFill>
              </a:rPr>
              <a:t>- brak starzenia, spadku adhezji w czasie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4663" y="0"/>
            <a:ext cx="4608512" cy="647700"/>
          </a:xfrm>
        </p:spPr>
        <p:txBody>
          <a:bodyPr/>
          <a:lstStyle/>
          <a:p>
            <a:pPr eaLnBrk="1" hangingPunct="1"/>
            <a:r>
              <a:rPr lang="pl-PL" sz="2000" b="1" smtClean="0"/>
              <a:t>Dane do wskaźników realizacji celów projektu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3074" name="CorelDRAW" r:id="rId3" imgW="15645960" imgH="2225160" progId="">
              <p:embed/>
            </p:oleObj>
          </a:graphicData>
        </a:graphic>
      </p:graphicFrame>
      <p:graphicFrame>
        <p:nvGraphicFramePr>
          <p:cNvPr id="3075" name="Object 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3075" name="CorelDRAW" r:id="rId4" imgW="4505400" imgH="1457280" progId="">
              <p:embed/>
            </p:oleObj>
          </a:graphicData>
        </a:graphic>
      </p:graphicFrame>
      <p:graphicFrame>
        <p:nvGraphicFramePr>
          <p:cNvPr id="3076" name="Object 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3076" name="CorelDRAW" r:id="rId5" imgW="2319120" imgH="1242000" progId="">
              <p:embed/>
            </p:oleObj>
          </a:graphicData>
        </a:graphic>
      </p:graphicFrame>
      <p:grpSp>
        <p:nvGrpSpPr>
          <p:cNvPr id="3078" name="Group 6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3080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081" name="Rectangle 8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082" name="Freeform 9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>
                <a:gd name="T0" fmla="*/ 96 w 166"/>
                <a:gd name="T1" fmla="*/ 8 h 171"/>
                <a:gd name="T2" fmla="*/ 84 w 166"/>
                <a:gd name="T3" fmla="*/ 18 h 171"/>
                <a:gd name="T4" fmla="*/ 72 w 166"/>
                <a:gd name="T5" fmla="*/ 8 h 171"/>
                <a:gd name="T6" fmla="*/ 119 w 166"/>
                <a:gd name="T7" fmla="*/ 10 h 171"/>
                <a:gd name="T8" fmla="*/ 125 w 166"/>
                <a:gd name="T9" fmla="*/ 26 h 171"/>
                <a:gd name="T10" fmla="*/ 113 w 166"/>
                <a:gd name="T11" fmla="*/ 34 h 171"/>
                <a:gd name="T12" fmla="*/ 117 w 166"/>
                <a:gd name="T13" fmla="*/ 20 h 171"/>
                <a:gd name="T14" fmla="*/ 149 w 166"/>
                <a:gd name="T15" fmla="*/ 45 h 171"/>
                <a:gd name="T16" fmla="*/ 152 w 166"/>
                <a:gd name="T17" fmla="*/ 59 h 171"/>
                <a:gd name="T18" fmla="*/ 141 w 166"/>
                <a:gd name="T19" fmla="*/ 51 h 171"/>
                <a:gd name="T20" fmla="*/ 147 w 166"/>
                <a:gd name="T21" fmla="*/ 38 h 171"/>
                <a:gd name="T22" fmla="*/ 166 w 166"/>
                <a:gd name="T23" fmla="*/ 83 h 171"/>
                <a:gd name="T24" fmla="*/ 156 w 166"/>
                <a:gd name="T25" fmla="*/ 92 h 171"/>
                <a:gd name="T26" fmla="*/ 145 w 166"/>
                <a:gd name="T27" fmla="*/ 83 h 171"/>
                <a:gd name="T28" fmla="*/ 145 w 166"/>
                <a:gd name="T29" fmla="*/ 112 h 171"/>
                <a:gd name="T30" fmla="*/ 151 w 166"/>
                <a:gd name="T31" fmla="*/ 126 h 171"/>
                <a:gd name="T32" fmla="*/ 139 w 166"/>
                <a:gd name="T33" fmla="*/ 135 h 171"/>
                <a:gd name="T34" fmla="*/ 143 w 166"/>
                <a:gd name="T35" fmla="*/ 120 h 171"/>
                <a:gd name="T36" fmla="*/ 123 w 166"/>
                <a:gd name="T37" fmla="*/ 145 h 171"/>
                <a:gd name="T38" fmla="*/ 127 w 166"/>
                <a:gd name="T39" fmla="*/ 161 h 171"/>
                <a:gd name="T40" fmla="*/ 115 w 166"/>
                <a:gd name="T41" fmla="*/ 151 h 171"/>
                <a:gd name="T42" fmla="*/ 119 w 166"/>
                <a:gd name="T43" fmla="*/ 137 h 171"/>
                <a:gd name="T44" fmla="*/ 94 w 166"/>
                <a:gd name="T45" fmla="*/ 157 h 171"/>
                <a:gd name="T46" fmla="*/ 84 w 166"/>
                <a:gd name="T47" fmla="*/ 165 h 171"/>
                <a:gd name="T48" fmla="*/ 72 w 166"/>
                <a:gd name="T49" fmla="*/ 157 h 171"/>
                <a:gd name="T50" fmla="*/ 47 w 166"/>
                <a:gd name="T51" fmla="*/ 137 h 171"/>
                <a:gd name="T52" fmla="*/ 53 w 166"/>
                <a:gd name="T53" fmla="*/ 151 h 171"/>
                <a:gd name="T54" fmla="*/ 41 w 166"/>
                <a:gd name="T55" fmla="*/ 161 h 171"/>
                <a:gd name="T56" fmla="*/ 45 w 166"/>
                <a:gd name="T57" fmla="*/ 145 h 171"/>
                <a:gd name="T58" fmla="*/ 24 w 166"/>
                <a:gd name="T59" fmla="*/ 120 h 171"/>
                <a:gd name="T60" fmla="*/ 28 w 166"/>
                <a:gd name="T61" fmla="*/ 135 h 171"/>
                <a:gd name="T62" fmla="*/ 16 w 166"/>
                <a:gd name="T63" fmla="*/ 126 h 171"/>
                <a:gd name="T64" fmla="*/ 22 w 166"/>
                <a:gd name="T65" fmla="*/ 112 h 171"/>
                <a:gd name="T66" fmla="*/ 22 w 166"/>
                <a:gd name="T67" fmla="*/ 83 h 171"/>
                <a:gd name="T68" fmla="*/ 12 w 166"/>
                <a:gd name="T69" fmla="*/ 92 h 171"/>
                <a:gd name="T70" fmla="*/ 0 w 166"/>
                <a:gd name="T71" fmla="*/ 83 h 171"/>
                <a:gd name="T72" fmla="*/ 22 w 166"/>
                <a:gd name="T73" fmla="*/ 38 h 171"/>
                <a:gd name="T74" fmla="*/ 26 w 166"/>
                <a:gd name="T75" fmla="*/ 51 h 171"/>
                <a:gd name="T76" fmla="*/ 14 w 166"/>
                <a:gd name="T77" fmla="*/ 59 h 171"/>
                <a:gd name="T78" fmla="*/ 18 w 166"/>
                <a:gd name="T79" fmla="*/ 45 h 171"/>
                <a:gd name="T80" fmla="*/ 51 w 166"/>
                <a:gd name="T81" fmla="*/ 20 h 171"/>
                <a:gd name="T82" fmla="*/ 55 w 166"/>
                <a:gd name="T83" fmla="*/ 34 h 171"/>
                <a:gd name="T84" fmla="*/ 43 w 166"/>
                <a:gd name="T85" fmla="*/ 26 h 171"/>
                <a:gd name="T86" fmla="*/ 47 w 166"/>
                <a:gd name="T87" fmla="*/ 10 h 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6"/>
                <a:gd name="T133" fmla="*/ 0 h 171"/>
                <a:gd name="T134" fmla="*/ 166 w 166"/>
                <a:gd name="T135" fmla="*/ 171 h 1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083" name="Rectangle 10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3084" name="Rectangle 11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3085" name="Rectangle 12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55576" y="1052736"/>
            <a:ext cx="7200900" cy="43088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pl-PL" sz="1600" b="1" i="1" dirty="0" smtClean="0">
                <a:solidFill>
                  <a:srgbClr val="0070C0"/>
                </a:solidFill>
              </a:rPr>
              <a:t>Politechnika Rzeszowska</a:t>
            </a:r>
            <a:endParaRPr lang="pl-PL" sz="1600" b="1" i="1" dirty="0">
              <a:solidFill>
                <a:srgbClr val="0070C0"/>
              </a:solidFill>
            </a:endParaRPr>
          </a:p>
          <a:p>
            <a:pPr algn="l">
              <a:defRPr/>
            </a:pPr>
            <a:endParaRPr lang="pl-PL" sz="2000" b="1" i="1" dirty="0"/>
          </a:p>
          <a:p>
            <a:pPr algn="l">
              <a:buFontTx/>
              <a:buChar char="•"/>
              <a:defRPr/>
            </a:pPr>
            <a:r>
              <a:rPr lang="pl-PL" i="1" dirty="0"/>
              <a:t> Referaty</a:t>
            </a:r>
          </a:p>
          <a:p>
            <a:pPr algn="l">
              <a:buFontTx/>
              <a:buChar char="-"/>
              <a:defRPr/>
            </a:pPr>
            <a:r>
              <a:rPr lang="en-US" dirty="0"/>
              <a:t>T. Balawender, </a:t>
            </a:r>
            <a:r>
              <a:rPr lang="en-US" dirty="0" err="1"/>
              <a:t>R.E.Śliwa</a:t>
            </a:r>
            <a:r>
              <a:rPr lang="en-US" dirty="0"/>
              <a:t>: </a:t>
            </a:r>
            <a:r>
              <a:rPr lang="en-US" i="1" dirty="0"/>
              <a:t>New rivet type of sleeve – pin construction</a:t>
            </a:r>
            <a:r>
              <a:rPr lang="en-US" dirty="0"/>
              <a:t>, EUCOMAS 2010 – European Conference on Materials and Structures in Aerospace, Berlin, 7 – 8 </a:t>
            </a:r>
            <a:r>
              <a:rPr lang="en-US" dirty="0" err="1"/>
              <a:t>czerwca</a:t>
            </a:r>
            <a:r>
              <a:rPr lang="en-US" dirty="0"/>
              <a:t> 2010r.</a:t>
            </a:r>
            <a:endParaRPr lang="pl-PL" dirty="0"/>
          </a:p>
          <a:p>
            <a:pPr algn="l">
              <a:buFontTx/>
              <a:buChar char="-"/>
              <a:defRPr/>
            </a:pPr>
            <a:r>
              <a:rPr lang="en-US" dirty="0" err="1"/>
              <a:t>T.Balawender</a:t>
            </a:r>
            <a:r>
              <a:rPr lang="en-US" dirty="0"/>
              <a:t> </a:t>
            </a:r>
            <a:r>
              <a:rPr lang="pl-PL" dirty="0"/>
              <a:t>: </a:t>
            </a:r>
            <a:r>
              <a:rPr lang="en-US" i="1" dirty="0" err="1"/>
              <a:t>Łączenie</a:t>
            </a:r>
            <a:r>
              <a:rPr lang="en-US" i="1" dirty="0"/>
              <a:t> </a:t>
            </a:r>
            <a:r>
              <a:rPr lang="en-US" i="1" dirty="0" err="1"/>
              <a:t>blach</a:t>
            </a:r>
            <a:r>
              <a:rPr lang="en-US" i="1" dirty="0"/>
              <a:t> </a:t>
            </a:r>
            <a:r>
              <a:rPr lang="en-US" i="1" dirty="0" err="1"/>
              <a:t>przetłaczaniem</a:t>
            </a:r>
            <a:r>
              <a:rPr lang="en-US" i="1" dirty="0"/>
              <a:t> (</a:t>
            </a:r>
            <a:r>
              <a:rPr lang="en-US" i="1" dirty="0" err="1"/>
              <a:t>klinczowanie</a:t>
            </a:r>
            <a:r>
              <a:rPr lang="en-US" i="1" dirty="0"/>
              <a:t>)</a:t>
            </a:r>
            <a:r>
              <a:rPr lang="en-US" dirty="0"/>
              <a:t>, </a:t>
            </a:r>
            <a:r>
              <a:rPr lang="pl-PL" dirty="0"/>
              <a:t>Progresywne Technologie i Materiały „PRO-TECH-MA’10”, 28 – 30 czerwca 2010, Lublin –Kazimierz Dolny</a:t>
            </a:r>
          </a:p>
          <a:p>
            <a:pPr algn="l">
              <a:buFontTx/>
              <a:buChar char="-"/>
              <a:defRPr/>
            </a:pPr>
            <a:r>
              <a:rPr lang="en-US" dirty="0" err="1"/>
              <a:t>T.Balawender</a:t>
            </a:r>
            <a:r>
              <a:rPr lang="en-US" dirty="0"/>
              <a:t>, </a:t>
            </a:r>
            <a:r>
              <a:rPr lang="en-US" dirty="0" err="1"/>
              <a:t>T.Sadowski</a:t>
            </a:r>
            <a:r>
              <a:rPr lang="en-US" dirty="0"/>
              <a:t>, </a:t>
            </a:r>
            <a:r>
              <a:rPr lang="en-US" dirty="0" err="1"/>
              <a:t>P.Golewski</a:t>
            </a:r>
            <a:r>
              <a:rPr lang="pl-PL" dirty="0"/>
              <a:t>:</a:t>
            </a:r>
            <a:r>
              <a:rPr lang="en-US" dirty="0"/>
              <a:t> </a:t>
            </a:r>
            <a:r>
              <a:rPr lang="en-US" i="1" dirty="0"/>
              <a:t>Experimental and numerical analysis of hybrid: clinched - adhesive joint</a:t>
            </a:r>
            <a:r>
              <a:rPr lang="en-US" dirty="0"/>
              <a:t>, 4th International Conference on Advanced Computational Engineering and Experimenting, ACE-X 2010, </a:t>
            </a:r>
            <a:r>
              <a:rPr lang="en-US" dirty="0" err="1"/>
              <a:t>Paryż</a:t>
            </a:r>
            <a:r>
              <a:rPr lang="en-US" dirty="0"/>
              <a:t>, 08-09 </a:t>
            </a:r>
            <a:r>
              <a:rPr lang="en-US" dirty="0" err="1"/>
              <a:t>lipca</a:t>
            </a:r>
            <a:r>
              <a:rPr lang="en-US" dirty="0"/>
              <a:t>, </a:t>
            </a:r>
            <a:r>
              <a:rPr lang="en-US" dirty="0" smtClean="0"/>
              <a:t>2010</a:t>
            </a:r>
            <a:endParaRPr lang="pl-PL" dirty="0" smtClean="0"/>
          </a:p>
          <a:p>
            <a:pPr algn="l">
              <a:buFontTx/>
              <a:buChar char="-"/>
              <a:defRPr/>
            </a:pPr>
            <a:endParaRPr lang="pl-PL" dirty="0"/>
          </a:p>
          <a:p>
            <a:pPr algn="l">
              <a:buFontTx/>
              <a:buChar char="-"/>
              <a:defRPr/>
            </a:pPr>
            <a:endParaRPr lang="pl-PL" dirty="0"/>
          </a:p>
          <a:p>
            <a:pPr algn="l">
              <a:buFontTx/>
              <a:buChar char="•"/>
              <a:defRPr/>
            </a:pPr>
            <a:r>
              <a:rPr lang="pl-PL" i="1" dirty="0"/>
              <a:t> Publikacje</a:t>
            </a:r>
          </a:p>
          <a:p>
            <a:pPr algn="l">
              <a:defRPr/>
            </a:pPr>
            <a:r>
              <a:rPr lang="pl-PL" dirty="0"/>
              <a:t>T. Balawender:</a:t>
            </a:r>
            <a:r>
              <a:rPr lang="pl-PL" i="1" dirty="0"/>
              <a:t> Klinczowanie jako sposób łączenia blach</a:t>
            </a:r>
            <a:r>
              <a:rPr lang="pl-PL" dirty="0"/>
              <a:t>, Technologia i Automatyzacja Montażu, 1-2010 (67)</a:t>
            </a:r>
          </a:p>
          <a:p>
            <a:pPr algn="l">
              <a:defRPr/>
            </a:pPr>
            <a:r>
              <a:rPr lang="en-US" dirty="0" err="1"/>
              <a:t>T.Balawender</a:t>
            </a:r>
            <a:r>
              <a:rPr lang="pl-PL" dirty="0"/>
              <a:t> :</a:t>
            </a:r>
            <a:r>
              <a:rPr lang="en-US" i="1" dirty="0" err="1"/>
              <a:t>Łączenie</a:t>
            </a:r>
            <a:r>
              <a:rPr lang="en-US" i="1" dirty="0"/>
              <a:t> </a:t>
            </a:r>
            <a:r>
              <a:rPr lang="en-US" i="1" dirty="0" err="1"/>
              <a:t>blach</a:t>
            </a:r>
            <a:r>
              <a:rPr lang="en-US" i="1" dirty="0"/>
              <a:t> </a:t>
            </a:r>
            <a:r>
              <a:rPr lang="en-US" i="1" dirty="0" err="1"/>
              <a:t>przetłaczaniem</a:t>
            </a:r>
            <a:r>
              <a:rPr lang="en-US" i="1" dirty="0"/>
              <a:t> (</a:t>
            </a:r>
            <a:r>
              <a:rPr lang="en-US" i="1" dirty="0" err="1"/>
              <a:t>klinczowanie</a:t>
            </a:r>
            <a:r>
              <a:rPr lang="en-US" i="1" dirty="0"/>
              <a:t>)</a:t>
            </a:r>
            <a:r>
              <a:rPr lang="en-US" dirty="0"/>
              <a:t>, </a:t>
            </a:r>
            <a:r>
              <a:rPr lang="pl-PL" dirty="0"/>
              <a:t>Rudy i Metale Nieżelazne (przed  </a:t>
            </a:r>
            <a:r>
              <a:rPr lang="pl-PL" dirty="0" err="1"/>
              <a:t>publikacjią</a:t>
            </a:r>
            <a:r>
              <a:rPr lang="pl-PL" dirty="0"/>
              <a:t>)</a:t>
            </a:r>
            <a:endParaRPr lang="pl-PL" i="1" dirty="0"/>
          </a:p>
          <a:p>
            <a:pPr algn="l">
              <a:defRPr/>
            </a:pP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4663" y="0"/>
            <a:ext cx="4608512" cy="647700"/>
          </a:xfrm>
        </p:spPr>
        <p:txBody>
          <a:bodyPr/>
          <a:lstStyle/>
          <a:p>
            <a:r>
              <a:rPr lang="pl-PL" sz="2000" b="1"/>
              <a:t>Dane do wskaźników realizacji celów projektu</a:t>
            </a:r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44034" name="CorelDRAW" r:id="rId3" imgW="15645960" imgH="2225160" progId="">
              <p:embed/>
            </p:oleObj>
          </a:graphicData>
        </a:graphic>
      </p:graphicFrame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44035" name="CorelDRAW" r:id="rId4" imgW="4505400" imgH="1457280" progId="">
              <p:embed/>
            </p:oleObj>
          </a:graphicData>
        </a:graphic>
      </p:graphicFrame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44036" name="CorelDRAW" r:id="rId5" imgW="2319120" imgH="1242000" progId="">
              <p:embed/>
            </p:oleObj>
          </a:graphicData>
        </a:graphic>
      </p:graphicFrame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22535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536" name="Rectangle 8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537" name="Freeform 9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/>
              <a:ahLst/>
              <a:cxnLst>
                <a:cxn ang="0">
                  <a:pos x="96" y="8"/>
                </a:cxn>
                <a:cxn ang="0">
                  <a:pos x="84" y="18"/>
                </a:cxn>
                <a:cxn ang="0">
                  <a:pos x="72" y="8"/>
                </a:cxn>
                <a:cxn ang="0">
                  <a:pos x="119" y="10"/>
                </a:cxn>
                <a:cxn ang="0">
                  <a:pos x="125" y="26"/>
                </a:cxn>
                <a:cxn ang="0">
                  <a:pos x="113" y="34"/>
                </a:cxn>
                <a:cxn ang="0">
                  <a:pos x="117" y="20"/>
                </a:cxn>
                <a:cxn ang="0">
                  <a:pos x="149" y="45"/>
                </a:cxn>
                <a:cxn ang="0">
                  <a:pos x="152" y="59"/>
                </a:cxn>
                <a:cxn ang="0">
                  <a:pos x="141" y="51"/>
                </a:cxn>
                <a:cxn ang="0">
                  <a:pos x="147" y="38"/>
                </a:cxn>
                <a:cxn ang="0">
                  <a:pos x="166" y="83"/>
                </a:cxn>
                <a:cxn ang="0">
                  <a:pos x="156" y="92"/>
                </a:cxn>
                <a:cxn ang="0">
                  <a:pos x="145" y="83"/>
                </a:cxn>
                <a:cxn ang="0">
                  <a:pos x="145" y="112"/>
                </a:cxn>
                <a:cxn ang="0">
                  <a:pos x="151" y="126"/>
                </a:cxn>
                <a:cxn ang="0">
                  <a:pos x="139" y="135"/>
                </a:cxn>
                <a:cxn ang="0">
                  <a:pos x="143" y="120"/>
                </a:cxn>
                <a:cxn ang="0">
                  <a:pos x="123" y="145"/>
                </a:cxn>
                <a:cxn ang="0">
                  <a:pos x="127" y="161"/>
                </a:cxn>
                <a:cxn ang="0">
                  <a:pos x="115" y="151"/>
                </a:cxn>
                <a:cxn ang="0">
                  <a:pos x="119" y="137"/>
                </a:cxn>
                <a:cxn ang="0">
                  <a:pos x="94" y="157"/>
                </a:cxn>
                <a:cxn ang="0">
                  <a:pos x="84" y="165"/>
                </a:cxn>
                <a:cxn ang="0">
                  <a:pos x="72" y="157"/>
                </a:cxn>
                <a:cxn ang="0">
                  <a:pos x="47" y="137"/>
                </a:cxn>
                <a:cxn ang="0">
                  <a:pos x="53" y="151"/>
                </a:cxn>
                <a:cxn ang="0">
                  <a:pos x="41" y="161"/>
                </a:cxn>
                <a:cxn ang="0">
                  <a:pos x="45" y="145"/>
                </a:cxn>
                <a:cxn ang="0">
                  <a:pos x="24" y="120"/>
                </a:cxn>
                <a:cxn ang="0">
                  <a:pos x="28" y="135"/>
                </a:cxn>
                <a:cxn ang="0">
                  <a:pos x="16" y="126"/>
                </a:cxn>
                <a:cxn ang="0">
                  <a:pos x="22" y="112"/>
                </a:cxn>
                <a:cxn ang="0">
                  <a:pos x="22" y="83"/>
                </a:cxn>
                <a:cxn ang="0">
                  <a:pos x="12" y="92"/>
                </a:cxn>
                <a:cxn ang="0">
                  <a:pos x="0" y="83"/>
                </a:cxn>
                <a:cxn ang="0">
                  <a:pos x="22" y="38"/>
                </a:cxn>
                <a:cxn ang="0">
                  <a:pos x="26" y="51"/>
                </a:cxn>
                <a:cxn ang="0">
                  <a:pos x="14" y="59"/>
                </a:cxn>
                <a:cxn ang="0">
                  <a:pos x="18" y="45"/>
                </a:cxn>
                <a:cxn ang="0">
                  <a:pos x="51" y="20"/>
                </a:cxn>
                <a:cxn ang="0">
                  <a:pos x="55" y="34"/>
                </a:cxn>
                <a:cxn ang="0">
                  <a:pos x="43" y="26"/>
                </a:cxn>
                <a:cxn ang="0">
                  <a:pos x="47" y="10"/>
                </a:cxn>
              </a:cxnLst>
              <a:rect l="0" t="0" r="r" b="b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538" name="Rectangle 10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22539" name="Rectangle 11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22540" name="Rectangle 12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827584" y="1412776"/>
            <a:ext cx="7200900" cy="34163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pl-PL" i="1" dirty="0" smtClean="0"/>
          </a:p>
          <a:p>
            <a:pPr algn="l"/>
            <a:r>
              <a:rPr lang="pl-PL" b="1" i="1" dirty="0" smtClean="0">
                <a:solidFill>
                  <a:srgbClr val="0070C0"/>
                </a:solidFill>
              </a:rPr>
              <a:t>Politechnika Rzeszowska</a:t>
            </a:r>
          </a:p>
          <a:p>
            <a:pPr algn="l"/>
            <a:endParaRPr lang="pl-PL" i="1" dirty="0"/>
          </a:p>
          <a:p>
            <a:pPr algn="l"/>
            <a:endParaRPr lang="pl-PL" sz="2000" b="1" i="1" dirty="0"/>
          </a:p>
          <a:p>
            <a:pPr algn="l">
              <a:buFontTx/>
              <a:buChar char="•"/>
            </a:pPr>
            <a:r>
              <a:rPr lang="pl-PL" i="1" dirty="0"/>
              <a:t> Referaty:  2</a:t>
            </a:r>
          </a:p>
          <a:p>
            <a:pPr lvl="1" algn="l">
              <a:buFontTx/>
              <a:buChar char="•"/>
            </a:pPr>
            <a:r>
              <a:rPr lang="pl-PL" b="1" i="1" dirty="0" err="1"/>
              <a:t>Zielecki</a:t>
            </a:r>
            <a:r>
              <a:rPr lang="pl-PL" b="1" i="1" dirty="0"/>
              <a:t> W., </a:t>
            </a:r>
            <a:r>
              <a:rPr lang="pl-PL" b="1" i="1" dirty="0" err="1"/>
              <a:t>Zielecki</a:t>
            </a:r>
            <a:r>
              <a:rPr lang="pl-PL" b="1" i="1" dirty="0"/>
              <a:t> K.</a:t>
            </a:r>
            <a:r>
              <a:rPr lang="pl-PL" i="1" dirty="0"/>
              <a:t>: Analiza MES wpływu struktury geometrycznej powierzchni na naprężenia w spoinie klejowej</a:t>
            </a:r>
            <a:r>
              <a:rPr lang="pl-PL" dirty="0"/>
              <a:t>. </a:t>
            </a:r>
            <a:r>
              <a:rPr lang="pl-PL" b="1" dirty="0"/>
              <a:t>II Ogólnopolska Konferencja Naukowo-Techniczna nt. POŁĄCZENIA MONTAŻOWE PM-2010, Rzeszów – Bukowiec, 25– 28 maja 2010 r.</a:t>
            </a:r>
          </a:p>
          <a:p>
            <a:pPr lvl="1" algn="l">
              <a:buFontTx/>
              <a:buChar char="•"/>
            </a:pPr>
            <a:r>
              <a:rPr lang="pl-PL" b="1" i="1" dirty="0" err="1"/>
              <a:t>Perłowski</a:t>
            </a:r>
            <a:r>
              <a:rPr lang="pl-PL" b="1" i="1" dirty="0"/>
              <a:t> R., </a:t>
            </a:r>
            <a:r>
              <a:rPr lang="pl-PL" b="1" i="1" dirty="0" err="1"/>
              <a:t>Zielecki</a:t>
            </a:r>
            <a:r>
              <a:rPr lang="pl-PL" b="1" i="1" dirty="0"/>
              <a:t> W., Pawlus P., </a:t>
            </a:r>
            <a:r>
              <a:rPr lang="pl-PL" b="1" i="1" dirty="0" err="1"/>
              <a:t>Dzierwa</a:t>
            </a:r>
            <a:r>
              <a:rPr lang="pl-PL" b="1" i="1" dirty="0"/>
              <a:t> A.</a:t>
            </a:r>
            <a:r>
              <a:rPr lang="pl-PL" i="1" dirty="0"/>
              <a:t>: Analiza wpływu struktury geometrycznej powierzchni w układzie 3D na wytrzymałość połączeń klejowych</a:t>
            </a:r>
            <a:r>
              <a:rPr lang="pl-PL" dirty="0"/>
              <a:t>. </a:t>
            </a:r>
            <a:r>
              <a:rPr lang="pl-PL" b="1" dirty="0"/>
              <a:t>II Ogólnopolska Konferencja Naukowo-Techniczna nt. POŁĄCZENIA MONTAŻOWE PM-2010, Rzeszów – Bukowiec, 25– 28 maja 2010 r.</a:t>
            </a:r>
          </a:p>
          <a:p>
            <a:pPr lvl="1" algn="l"/>
            <a:endParaRPr lang="pl-PL" i="1" dirty="0"/>
          </a:p>
          <a:p>
            <a:pPr algn="l"/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4284663" y="0"/>
            <a:ext cx="4608512" cy="647700"/>
          </a:xfrm>
        </p:spPr>
        <p:txBody>
          <a:bodyPr/>
          <a:lstStyle/>
          <a:p>
            <a:pPr eaLnBrk="1" hangingPunct="1"/>
            <a:r>
              <a:rPr lang="pl-PL" sz="2000" b="1" smtClean="0"/>
              <a:t>Dane do wskaźników realizacji celów projektu</a:t>
            </a: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41986" name="CorelDRAW" r:id="rId3" imgW="15645960" imgH="2225160" progId="">
              <p:embed/>
            </p:oleObj>
          </a:graphicData>
        </a:graphic>
      </p:graphicFrame>
      <p:graphicFrame>
        <p:nvGraphicFramePr>
          <p:cNvPr id="6147" name="Object 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41987" name="CorelDRAW" r:id="rId4" imgW="4505400" imgH="1457280" progId="">
              <p:embed/>
            </p:oleObj>
          </a:graphicData>
        </a:graphic>
      </p:graphicFrame>
      <p:graphicFrame>
        <p:nvGraphicFramePr>
          <p:cNvPr id="6148" name="Object 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41988" name="CorelDRAW" r:id="rId5" imgW="2319120" imgH="1242000" progId="">
              <p:embed/>
            </p:oleObj>
          </a:graphicData>
        </a:graphic>
      </p:graphicFrame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6152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53" name="Rectangle 8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54" name="Freeform 9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>
                <a:gd name="T0" fmla="*/ 96 w 166"/>
                <a:gd name="T1" fmla="*/ 8 h 171"/>
                <a:gd name="T2" fmla="*/ 84 w 166"/>
                <a:gd name="T3" fmla="*/ 18 h 171"/>
                <a:gd name="T4" fmla="*/ 72 w 166"/>
                <a:gd name="T5" fmla="*/ 8 h 171"/>
                <a:gd name="T6" fmla="*/ 119 w 166"/>
                <a:gd name="T7" fmla="*/ 10 h 171"/>
                <a:gd name="T8" fmla="*/ 125 w 166"/>
                <a:gd name="T9" fmla="*/ 26 h 171"/>
                <a:gd name="T10" fmla="*/ 113 w 166"/>
                <a:gd name="T11" fmla="*/ 34 h 171"/>
                <a:gd name="T12" fmla="*/ 117 w 166"/>
                <a:gd name="T13" fmla="*/ 20 h 171"/>
                <a:gd name="T14" fmla="*/ 149 w 166"/>
                <a:gd name="T15" fmla="*/ 45 h 171"/>
                <a:gd name="T16" fmla="*/ 152 w 166"/>
                <a:gd name="T17" fmla="*/ 59 h 171"/>
                <a:gd name="T18" fmla="*/ 141 w 166"/>
                <a:gd name="T19" fmla="*/ 51 h 171"/>
                <a:gd name="T20" fmla="*/ 147 w 166"/>
                <a:gd name="T21" fmla="*/ 38 h 171"/>
                <a:gd name="T22" fmla="*/ 166 w 166"/>
                <a:gd name="T23" fmla="*/ 83 h 171"/>
                <a:gd name="T24" fmla="*/ 156 w 166"/>
                <a:gd name="T25" fmla="*/ 92 h 171"/>
                <a:gd name="T26" fmla="*/ 145 w 166"/>
                <a:gd name="T27" fmla="*/ 83 h 171"/>
                <a:gd name="T28" fmla="*/ 145 w 166"/>
                <a:gd name="T29" fmla="*/ 112 h 171"/>
                <a:gd name="T30" fmla="*/ 151 w 166"/>
                <a:gd name="T31" fmla="*/ 126 h 171"/>
                <a:gd name="T32" fmla="*/ 139 w 166"/>
                <a:gd name="T33" fmla="*/ 135 h 171"/>
                <a:gd name="T34" fmla="*/ 143 w 166"/>
                <a:gd name="T35" fmla="*/ 120 h 171"/>
                <a:gd name="T36" fmla="*/ 123 w 166"/>
                <a:gd name="T37" fmla="*/ 145 h 171"/>
                <a:gd name="T38" fmla="*/ 127 w 166"/>
                <a:gd name="T39" fmla="*/ 161 h 171"/>
                <a:gd name="T40" fmla="*/ 115 w 166"/>
                <a:gd name="T41" fmla="*/ 151 h 171"/>
                <a:gd name="T42" fmla="*/ 119 w 166"/>
                <a:gd name="T43" fmla="*/ 137 h 171"/>
                <a:gd name="T44" fmla="*/ 94 w 166"/>
                <a:gd name="T45" fmla="*/ 157 h 171"/>
                <a:gd name="T46" fmla="*/ 84 w 166"/>
                <a:gd name="T47" fmla="*/ 165 h 171"/>
                <a:gd name="T48" fmla="*/ 72 w 166"/>
                <a:gd name="T49" fmla="*/ 157 h 171"/>
                <a:gd name="T50" fmla="*/ 47 w 166"/>
                <a:gd name="T51" fmla="*/ 137 h 171"/>
                <a:gd name="T52" fmla="*/ 53 w 166"/>
                <a:gd name="T53" fmla="*/ 151 h 171"/>
                <a:gd name="T54" fmla="*/ 41 w 166"/>
                <a:gd name="T55" fmla="*/ 161 h 171"/>
                <a:gd name="T56" fmla="*/ 45 w 166"/>
                <a:gd name="T57" fmla="*/ 145 h 171"/>
                <a:gd name="T58" fmla="*/ 24 w 166"/>
                <a:gd name="T59" fmla="*/ 120 h 171"/>
                <a:gd name="T60" fmla="*/ 28 w 166"/>
                <a:gd name="T61" fmla="*/ 135 h 171"/>
                <a:gd name="T62" fmla="*/ 16 w 166"/>
                <a:gd name="T63" fmla="*/ 126 h 171"/>
                <a:gd name="T64" fmla="*/ 22 w 166"/>
                <a:gd name="T65" fmla="*/ 112 h 171"/>
                <a:gd name="T66" fmla="*/ 22 w 166"/>
                <a:gd name="T67" fmla="*/ 83 h 171"/>
                <a:gd name="T68" fmla="*/ 12 w 166"/>
                <a:gd name="T69" fmla="*/ 92 h 171"/>
                <a:gd name="T70" fmla="*/ 0 w 166"/>
                <a:gd name="T71" fmla="*/ 83 h 171"/>
                <a:gd name="T72" fmla="*/ 22 w 166"/>
                <a:gd name="T73" fmla="*/ 38 h 171"/>
                <a:gd name="T74" fmla="*/ 26 w 166"/>
                <a:gd name="T75" fmla="*/ 51 h 171"/>
                <a:gd name="T76" fmla="*/ 14 w 166"/>
                <a:gd name="T77" fmla="*/ 59 h 171"/>
                <a:gd name="T78" fmla="*/ 18 w 166"/>
                <a:gd name="T79" fmla="*/ 45 h 171"/>
                <a:gd name="T80" fmla="*/ 51 w 166"/>
                <a:gd name="T81" fmla="*/ 20 h 171"/>
                <a:gd name="T82" fmla="*/ 55 w 166"/>
                <a:gd name="T83" fmla="*/ 34 h 171"/>
                <a:gd name="T84" fmla="*/ 43 w 166"/>
                <a:gd name="T85" fmla="*/ 26 h 171"/>
                <a:gd name="T86" fmla="*/ 47 w 166"/>
                <a:gd name="T87" fmla="*/ 10 h 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6"/>
                <a:gd name="T133" fmla="*/ 0 h 171"/>
                <a:gd name="T134" fmla="*/ 166 w 166"/>
                <a:gd name="T135" fmla="*/ 171 h 1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55" name="Rectangle 10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6156" name="Rectangle 11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6157" name="Rectangle 12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971600" y="1052736"/>
            <a:ext cx="7313613" cy="4924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pl-PL" b="1" i="1" dirty="0" smtClean="0">
                <a:solidFill>
                  <a:srgbClr val="0070C0"/>
                </a:solidFill>
              </a:rPr>
              <a:t>Politechnika Częstochowska</a:t>
            </a:r>
            <a:endParaRPr lang="pl-PL" i="1" dirty="0"/>
          </a:p>
          <a:p>
            <a:pPr algn="l">
              <a:defRPr/>
            </a:pPr>
            <a:endParaRPr lang="pl-PL" sz="2000" b="1" i="1" dirty="0"/>
          </a:p>
          <a:p>
            <a:pPr algn="l">
              <a:buFontTx/>
              <a:buChar char="•"/>
              <a:defRPr/>
            </a:pPr>
            <a:r>
              <a:rPr lang="pl-PL" i="1" dirty="0"/>
              <a:t> Referaty</a:t>
            </a:r>
          </a:p>
          <a:p>
            <a:pPr algn="l">
              <a:buFontTx/>
              <a:buChar char="•"/>
              <a:defRPr/>
            </a:pPr>
            <a:endParaRPr lang="pl-PL" i="1" dirty="0"/>
          </a:p>
          <a:p>
            <a:pPr marL="361950" algn="l">
              <a:defRPr/>
            </a:pPr>
            <a:r>
              <a:rPr lang="pl-PL" b="1" i="1" dirty="0"/>
              <a:t>Możliwości ograniczania ilości wprowadzanego ciepła podczas procesów napawania</a:t>
            </a:r>
            <a:r>
              <a:rPr lang="pl-PL" i="1" dirty="0"/>
              <a:t>. Krzysztof Kudła, Kwiryn </a:t>
            </a:r>
            <a:r>
              <a:rPr lang="pl-PL" i="1" dirty="0" err="1"/>
              <a:t>Wojsyk</a:t>
            </a:r>
            <a:r>
              <a:rPr lang="pl-PL" i="1" dirty="0"/>
              <a:t>. Referat został opublikowany w materiałach XVII Międzynarodowej Konferencji "SPAWANIE W ENERGETYCE - TURAWA 2010", Opole - Turawa, 20-21 kwietnia 2010, s. 100-110</a:t>
            </a:r>
          </a:p>
          <a:p>
            <a:pPr marL="361950" algn="l">
              <a:defRPr/>
            </a:pPr>
            <a:endParaRPr lang="pl-PL" i="1" dirty="0"/>
          </a:p>
          <a:p>
            <a:pPr marL="361950" algn="l">
              <a:defRPr/>
            </a:pPr>
            <a:r>
              <a:rPr lang="pl-PL" b="1" i="1" dirty="0"/>
              <a:t>Wykorzystanie normatywnej energii liniowej do sprawdzania, obliczania i prognozowania właściwych parametrów spawania</a:t>
            </a:r>
            <a:r>
              <a:rPr lang="pl-PL" i="1" dirty="0"/>
              <a:t>. </a:t>
            </a:r>
            <a:r>
              <a:rPr lang="pl-PL" i="1" dirty="0" err="1"/>
              <a:t>K.Kudła</a:t>
            </a:r>
            <a:r>
              <a:rPr lang="pl-PL" i="1" dirty="0"/>
              <a:t>, </a:t>
            </a:r>
            <a:r>
              <a:rPr lang="pl-PL" i="1" dirty="0" err="1"/>
              <a:t>K.Wojsyk</a:t>
            </a:r>
            <a:r>
              <a:rPr lang="pl-PL" i="1" dirty="0"/>
              <a:t>; Materiały XVI Naukowo-Technicznej Krajowej Konferencji Spawalniczej pod hasłem: "Postęp, Innowacje i wymagania jakościowe procesów spajania„ Międzyzdroje 25-27.V.2010 str. 127-133</a:t>
            </a:r>
          </a:p>
          <a:p>
            <a:pPr marL="361950" algn="l">
              <a:defRPr/>
            </a:pPr>
            <a:endParaRPr lang="pl-PL" i="1" dirty="0"/>
          </a:p>
          <a:p>
            <a:pPr marL="361950" algn="l">
              <a:defRPr/>
            </a:pPr>
            <a:r>
              <a:rPr lang="pl-PL" b="1" i="1" dirty="0"/>
              <a:t>Ocena i sposoby ograniczania ciepła wprowadzanego do złącza w procesach wykorzystujących zmodyfikowane, asymetryczne przebiegi prądu impulsowego</a:t>
            </a:r>
            <a:r>
              <a:rPr lang="pl-PL" i="1" dirty="0"/>
              <a:t>. </a:t>
            </a:r>
            <a:r>
              <a:rPr lang="pl-PL" i="1" dirty="0" err="1"/>
              <a:t>K.Kudła</a:t>
            </a:r>
            <a:r>
              <a:rPr lang="pl-PL" i="1" dirty="0"/>
              <a:t>, </a:t>
            </a:r>
            <a:r>
              <a:rPr lang="pl-PL" i="1" dirty="0" err="1"/>
              <a:t>K.Wojsyk</a:t>
            </a:r>
            <a:r>
              <a:rPr lang="pl-PL" i="1" dirty="0"/>
              <a:t>; Materiały XVI Naukowo-Technicznej Krajowej Konferencji Spawalniczej pod hasłem: "Postęp, Innowacje i wymagania jakościowe procesów spajania„ Międzyzdroje 25-27.V.2010 str. 171-180</a:t>
            </a:r>
          </a:p>
          <a:p>
            <a:pPr marL="361950" algn="l">
              <a:defRPr/>
            </a:pPr>
            <a:endParaRPr lang="pl-PL" i="1" dirty="0"/>
          </a:p>
          <a:p>
            <a:pPr marL="361950" algn="l">
              <a:defRPr/>
            </a:pP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0" y="0"/>
            <a:ext cx="4716016" cy="481013"/>
            <a:chOff x="0" y="0"/>
            <a:chExt cx="3833" cy="303"/>
          </a:xfrm>
        </p:grpSpPr>
        <p:graphicFrame>
          <p:nvGraphicFramePr>
            <p:cNvPr id="6149" name="Object 5"/>
            <p:cNvGraphicFramePr>
              <a:graphicFrameLocks noChangeAspect="1"/>
            </p:cNvGraphicFramePr>
            <p:nvPr/>
          </p:nvGraphicFramePr>
          <p:xfrm>
            <a:off x="0" y="0"/>
            <a:ext cx="3833" cy="303"/>
          </p:xfrm>
          <a:graphic>
            <a:graphicData uri="http://schemas.openxmlformats.org/presentationml/2006/ole">
              <p:oleObj spid="_x0000_s33794" name="CorelDRAW" r:id="rId3" imgW="15645960" imgH="2225160" progId="">
                <p:embed/>
              </p:oleObj>
            </a:graphicData>
          </a:graphic>
        </p:graphicFrame>
        <p:graphicFrame>
          <p:nvGraphicFramePr>
            <p:cNvPr id="6150" name="Object 6"/>
            <p:cNvGraphicFramePr>
              <a:graphicFrameLocks noChangeAspect="1"/>
            </p:cNvGraphicFramePr>
            <p:nvPr/>
          </p:nvGraphicFramePr>
          <p:xfrm>
            <a:off x="2428" y="42"/>
            <a:ext cx="1348" cy="229"/>
          </p:xfrm>
          <a:graphic>
            <a:graphicData uri="http://schemas.openxmlformats.org/presentationml/2006/ole">
              <p:oleObj spid="_x0000_s33795" name="CorelDRAW" r:id="rId4" imgW="6035760" imgH="1313280" progId="">
                <p:embed/>
              </p:oleObj>
            </a:graphicData>
          </a:graphic>
        </p:graphicFrame>
        <p:graphicFrame>
          <p:nvGraphicFramePr>
            <p:cNvPr id="6151" name="Object 7"/>
            <p:cNvGraphicFramePr>
              <a:graphicFrameLocks noChangeAspect="1"/>
            </p:cNvGraphicFramePr>
            <p:nvPr/>
          </p:nvGraphicFramePr>
          <p:xfrm>
            <a:off x="28" y="20"/>
            <a:ext cx="1113" cy="259"/>
          </p:xfrm>
          <a:graphic>
            <a:graphicData uri="http://schemas.openxmlformats.org/presentationml/2006/ole">
              <p:oleObj spid="_x0000_s33796" name="CorelDRAW" r:id="rId5" imgW="4505400" imgH="1457280" progId="">
                <p:embed/>
              </p:oleObj>
            </a:graphicData>
          </a:graphic>
        </p:graphicFrame>
        <p:graphicFrame>
          <p:nvGraphicFramePr>
            <p:cNvPr id="6152" name="Object 8"/>
            <p:cNvGraphicFramePr>
              <a:graphicFrameLocks noChangeAspect="1"/>
            </p:cNvGraphicFramePr>
            <p:nvPr/>
          </p:nvGraphicFramePr>
          <p:xfrm>
            <a:off x="1492" y="0"/>
            <a:ext cx="651" cy="224"/>
          </p:xfrm>
          <a:graphic>
            <a:graphicData uri="http://schemas.openxmlformats.org/presentationml/2006/ole">
              <p:oleObj spid="_x0000_s33797" name="CorelDRAW" r:id="rId6" imgW="2319120" imgH="1242000" progId="">
                <p:embed/>
              </p:oleObj>
            </a:graphicData>
          </a:graphic>
        </p:graphicFrame>
      </p:grpSp>
      <p:sp>
        <p:nvSpPr>
          <p:cNvPr id="6155" name="Rectangle 2"/>
          <p:cNvSpPr>
            <a:spLocks noChangeArrowheads="1"/>
          </p:cNvSpPr>
          <p:nvPr/>
        </p:nvSpPr>
        <p:spPr bwMode="auto">
          <a:xfrm>
            <a:off x="395288" y="981075"/>
            <a:ext cx="8153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pl-PL" sz="3200" b="1" dirty="0">
                <a:solidFill>
                  <a:srgbClr val="0000FF"/>
                </a:solidFill>
              </a:rPr>
              <a:t>Partnerzy - ZB 15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250825" y="2349500"/>
            <a:ext cx="59995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600" dirty="0">
                <a:solidFill>
                  <a:schemeClr val="tx1"/>
                </a:solidFill>
              </a:rPr>
              <a:t>1) Politechnika Lubelska   -  prof. dr hab. inż. Tomasz Sadowski 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250825" y="3068638"/>
            <a:ext cx="63674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600" dirty="0">
                <a:solidFill>
                  <a:schemeClr val="tx1"/>
                </a:solidFill>
              </a:rPr>
              <a:t>2) Politechnika Rzeszowska  -  dr hab. inż. Jarosław Sęp, prof. </a:t>
            </a:r>
            <a:r>
              <a:rPr lang="pl-PL" sz="1600" dirty="0" err="1">
                <a:solidFill>
                  <a:schemeClr val="tx1"/>
                </a:solidFill>
              </a:rPr>
              <a:t>PRz</a:t>
            </a:r>
            <a:r>
              <a:rPr lang="pl-PL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250825" y="3789363"/>
            <a:ext cx="48942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600" dirty="0">
                <a:solidFill>
                  <a:schemeClr val="tx1"/>
                </a:solidFill>
              </a:rPr>
              <a:t>3) Politechnika Częstochowska  -  dr inż. Piotr Lacki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250825" y="4508500"/>
            <a:ext cx="78055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600" dirty="0">
                <a:solidFill>
                  <a:schemeClr val="tx1"/>
                </a:solidFill>
              </a:rPr>
              <a:t>4) Instytut Maszyn Przepływowych PAN (Gdańsk)   -  prof. dr hab. inż. Piotr Doerffer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873625" y="0"/>
            <a:ext cx="4270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Główne wyniki zrealizowanych prac badawczych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4663" y="0"/>
            <a:ext cx="4608512" cy="647700"/>
          </a:xfrm>
        </p:spPr>
        <p:txBody>
          <a:bodyPr/>
          <a:lstStyle/>
          <a:p>
            <a:r>
              <a:rPr lang="pl-PL" sz="2000" b="1"/>
              <a:t>Dane do wskaźników realizacji celów projektu</a:t>
            </a:r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46082" name="CorelDRAW" r:id="rId3" imgW="15645960" imgH="2225160" progId="">
              <p:embed/>
            </p:oleObj>
          </a:graphicData>
        </a:graphic>
      </p:graphicFrame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46083" name="CorelDRAW" r:id="rId4" imgW="4505400" imgH="1457280" progId="">
              <p:embed/>
            </p:oleObj>
          </a:graphicData>
        </a:graphic>
      </p:graphicFrame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46084" name="CorelDRAW" r:id="rId5" imgW="2319120" imgH="1242000" progId="">
              <p:embed/>
            </p:oleObj>
          </a:graphicData>
        </a:graphic>
      </p:graphicFrame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22535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536" name="Rectangle 8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537" name="Freeform 9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/>
              <a:ahLst/>
              <a:cxnLst>
                <a:cxn ang="0">
                  <a:pos x="96" y="8"/>
                </a:cxn>
                <a:cxn ang="0">
                  <a:pos x="84" y="18"/>
                </a:cxn>
                <a:cxn ang="0">
                  <a:pos x="72" y="8"/>
                </a:cxn>
                <a:cxn ang="0">
                  <a:pos x="119" y="10"/>
                </a:cxn>
                <a:cxn ang="0">
                  <a:pos x="125" y="26"/>
                </a:cxn>
                <a:cxn ang="0">
                  <a:pos x="113" y="34"/>
                </a:cxn>
                <a:cxn ang="0">
                  <a:pos x="117" y="20"/>
                </a:cxn>
                <a:cxn ang="0">
                  <a:pos x="149" y="45"/>
                </a:cxn>
                <a:cxn ang="0">
                  <a:pos x="152" y="59"/>
                </a:cxn>
                <a:cxn ang="0">
                  <a:pos x="141" y="51"/>
                </a:cxn>
                <a:cxn ang="0">
                  <a:pos x="147" y="38"/>
                </a:cxn>
                <a:cxn ang="0">
                  <a:pos x="166" y="83"/>
                </a:cxn>
                <a:cxn ang="0">
                  <a:pos x="156" y="92"/>
                </a:cxn>
                <a:cxn ang="0">
                  <a:pos x="145" y="83"/>
                </a:cxn>
                <a:cxn ang="0">
                  <a:pos x="145" y="112"/>
                </a:cxn>
                <a:cxn ang="0">
                  <a:pos x="151" y="126"/>
                </a:cxn>
                <a:cxn ang="0">
                  <a:pos x="139" y="135"/>
                </a:cxn>
                <a:cxn ang="0">
                  <a:pos x="143" y="120"/>
                </a:cxn>
                <a:cxn ang="0">
                  <a:pos x="123" y="145"/>
                </a:cxn>
                <a:cxn ang="0">
                  <a:pos x="127" y="161"/>
                </a:cxn>
                <a:cxn ang="0">
                  <a:pos x="115" y="151"/>
                </a:cxn>
                <a:cxn ang="0">
                  <a:pos x="119" y="137"/>
                </a:cxn>
                <a:cxn ang="0">
                  <a:pos x="94" y="157"/>
                </a:cxn>
                <a:cxn ang="0">
                  <a:pos x="84" y="165"/>
                </a:cxn>
                <a:cxn ang="0">
                  <a:pos x="72" y="157"/>
                </a:cxn>
                <a:cxn ang="0">
                  <a:pos x="47" y="137"/>
                </a:cxn>
                <a:cxn ang="0">
                  <a:pos x="53" y="151"/>
                </a:cxn>
                <a:cxn ang="0">
                  <a:pos x="41" y="161"/>
                </a:cxn>
                <a:cxn ang="0">
                  <a:pos x="45" y="145"/>
                </a:cxn>
                <a:cxn ang="0">
                  <a:pos x="24" y="120"/>
                </a:cxn>
                <a:cxn ang="0">
                  <a:pos x="28" y="135"/>
                </a:cxn>
                <a:cxn ang="0">
                  <a:pos x="16" y="126"/>
                </a:cxn>
                <a:cxn ang="0">
                  <a:pos x="22" y="112"/>
                </a:cxn>
                <a:cxn ang="0">
                  <a:pos x="22" y="83"/>
                </a:cxn>
                <a:cxn ang="0">
                  <a:pos x="12" y="92"/>
                </a:cxn>
                <a:cxn ang="0">
                  <a:pos x="0" y="83"/>
                </a:cxn>
                <a:cxn ang="0">
                  <a:pos x="22" y="38"/>
                </a:cxn>
                <a:cxn ang="0">
                  <a:pos x="26" y="51"/>
                </a:cxn>
                <a:cxn ang="0">
                  <a:pos x="14" y="59"/>
                </a:cxn>
                <a:cxn ang="0">
                  <a:pos x="18" y="45"/>
                </a:cxn>
                <a:cxn ang="0">
                  <a:pos x="51" y="20"/>
                </a:cxn>
                <a:cxn ang="0">
                  <a:pos x="55" y="34"/>
                </a:cxn>
                <a:cxn ang="0">
                  <a:pos x="43" y="26"/>
                </a:cxn>
                <a:cxn ang="0">
                  <a:pos x="47" y="10"/>
                </a:cxn>
              </a:cxnLst>
              <a:rect l="0" t="0" r="r" b="b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538" name="Rectangle 10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22539" name="Rectangle 11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22540" name="Rectangle 12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827584" y="1268760"/>
            <a:ext cx="7200900" cy="41857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pl-PL" b="1" i="1" dirty="0" smtClean="0">
                <a:solidFill>
                  <a:srgbClr val="0070C0"/>
                </a:solidFill>
              </a:rPr>
              <a:t>Politechnika Lubelska</a:t>
            </a:r>
          </a:p>
          <a:p>
            <a:pPr algn="l"/>
            <a:endParaRPr lang="pl-PL" b="1" i="1" dirty="0">
              <a:solidFill>
                <a:srgbClr val="0070C0"/>
              </a:solidFill>
            </a:endParaRPr>
          </a:p>
          <a:p>
            <a:pPr algn="l"/>
            <a:r>
              <a:rPr lang="pl-PL" b="1" i="1" dirty="0" smtClean="0"/>
              <a:t>Publikacje</a:t>
            </a:r>
          </a:p>
          <a:p>
            <a:pPr algn="l"/>
            <a:endParaRPr lang="pl-PL" b="1" i="1" dirty="0">
              <a:solidFill>
                <a:srgbClr val="0070C0"/>
              </a:solidFill>
            </a:endParaRPr>
          </a:p>
          <a:p>
            <a:pPr marL="342900" lvl="0" indent="-342900" algn="l">
              <a:buFont typeface="+mj-lt"/>
              <a:buAutoNum type="arabicPeriod"/>
            </a:pPr>
            <a:r>
              <a:rPr lang="en-US" u="sng" dirty="0" err="1"/>
              <a:t>T.Sadowski</a:t>
            </a:r>
            <a:r>
              <a:rPr lang="en-US" dirty="0"/>
              <a:t>, </a:t>
            </a:r>
            <a:r>
              <a:rPr lang="en-US" dirty="0" err="1"/>
              <a:t>P.Golewski</a:t>
            </a:r>
            <a:r>
              <a:rPr lang="en-US" dirty="0"/>
              <a:t>, E. </a:t>
            </a:r>
            <a:r>
              <a:rPr lang="en-US" dirty="0" err="1"/>
              <a:t>Zarzeka-Raczkowska</a:t>
            </a:r>
            <a:r>
              <a:rPr lang="en-US" dirty="0"/>
              <a:t>, "Damage and failure processes of hybrid joints: adhesive bonded </a:t>
            </a:r>
            <a:r>
              <a:rPr lang="en-US" dirty="0" err="1"/>
              <a:t>aluminium</a:t>
            </a:r>
            <a:r>
              <a:rPr lang="en-US" dirty="0"/>
              <a:t> plates reinforced by rivets”, </a:t>
            </a:r>
            <a:r>
              <a:rPr lang="en-US" dirty="0" err="1"/>
              <a:t>Comput</a:t>
            </a:r>
            <a:r>
              <a:rPr lang="en-US" dirty="0"/>
              <a:t>. Mat. Sci. (2010) - </a:t>
            </a:r>
            <a:r>
              <a:rPr lang="en-US" dirty="0" err="1"/>
              <a:t>zaakceptowany</a:t>
            </a:r>
            <a:endParaRPr lang="pl-PL" dirty="0"/>
          </a:p>
          <a:p>
            <a:pPr marL="342900" lvl="0" indent="-342900" algn="l">
              <a:buFont typeface="+mj-lt"/>
              <a:buAutoNum type="arabicPeriod"/>
            </a:pPr>
            <a:r>
              <a:rPr lang="en-US" u="sng" dirty="0" err="1"/>
              <a:t>T.Sadowski</a:t>
            </a:r>
            <a:r>
              <a:rPr lang="en-US" dirty="0"/>
              <a:t>, </a:t>
            </a:r>
            <a:r>
              <a:rPr lang="en-US" dirty="0" err="1"/>
              <a:t>J.Bec</a:t>
            </a:r>
            <a:r>
              <a:rPr lang="en-US" dirty="0"/>
              <a:t>, "Effective Properties for Sandwich Plates with </a:t>
            </a:r>
            <a:r>
              <a:rPr lang="en-US" dirty="0" err="1"/>
              <a:t>Aluminium</a:t>
            </a:r>
            <a:r>
              <a:rPr lang="en-US" dirty="0"/>
              <a:t> Foil Honeycomb Core and Polymer Foam Filling - Static and Dynamic Response",  </a:t>
            </a:r>
            <a:r>
              <a:rPr lang="en-US" dirty="0" err="1"/>
              <a:t>Comput</a:t>
            </a:r>
            <a:r>
              <a:rPr lang="en-US" dirty="0"/>
              <a:t>. Mat. Sci. (2010) doi:10.1016/j.commatsci.2010.04.014</a:t>
            </a:r>
            <a:endParaRPr lang="pl-PL" dirty="0"/>
          </a:p>
          <a:p>
            <a:pPr marL="342900" lvl="0" indent="-342900" algn="l">
              <a:buFont typeface="+mj-lt"/>
              <a:buAutoNum type="arabicPeriod"/>
            </a:pPr>
            <a:r>
              <a:rPr lang="en-US" dirty="0" err="1"/>
              <a:t>V.Burlayenko</a:t>
            </a:r>
            <a:r>
              <a:rPr lang="en-US" dirty="0"/>
              <a:t>, </a:t>
            </a:r>
            <a:r>
              <a:rPr lang="en-US" u="sng" dirty="0" err="1"/>
              <a:t>T.Sadowski</a:t>
            </a:r>
            <a:r>
              <a:rPr lang="en-US" dirty="0"/>
              <a:t>, “Free vibration of sandwich plates with impact-induced damage”, Proc. Appl. Math. Mech. 9 (2009) 178-180.</a:t>
            </a:r>
            <a:endParaRPr lang="pl-PL" dirty="0"/>
          </a:p>
          <a:p>
            <a:pPr marL="342900" lvl="0" indent="-342900" algn="l">
              <a:buFont typeface="+mj-lt"/>
              <a:buAutoNum type="arabicPeriod"/>
            </a:pPr>
            <a:r>
              <a:rPr lang="en-US" u="sng" dirty="0" err="1"/>
              <a:t>T.Sadowski</a:t>
            </a:r>
            <a:r>
              <a:rPr lang="en-US" dirty="0"/>
              <a:t>, </a:t>
            </a:r>
            <a:r>
              <a:rPr lang="en-US" dirty="0" err="1"/>
              <a:t>M.Knec</a:t>
            </a:r>
            <a:r>
              <a:rPr lang="en-US" dirty="0"/>
              <a:t>, </a:t>
            </a:r>
            <a:r>
              <a:rPr lang="en-US" dirty="0" err="1"/>
              <a:t>P.Golewski</a:t>
            </a:r>
            <a:r>
              <a:rPr lang="en-US" dirty="0"/>
              <a:t>, “Experimental investigations and numerical </a:t>
            </a:r>
            <a:r>
              <a:rPr lang="en-US" dirty="0" err="1"/>
              <a:t>modelling</a:t>
            </a:r>
            <a:r>
              <a:rPr lang="en-US" dirty="0"/>
              <a:t> of steel strip adhesive joint reinforced by rivets”, Int. J. Adhesion &amp; Adhesives 30 (2010) 338-346.</a:t>
            </a:r>
            <a:endParaRPr lang="pl-PL" dirty="0"/>
          </a:p>
          <a:p>
            <a:pPr marL="342900" lvl="0" indent="-342900" algn="l">
              <a:buFont typeface="+mj-lt"/>
              <a:buAutoNum type="arabicPeriod"/>
            </a:pPr>
            <a:r>
              <a:rPr lang="en-US" dirty="0" err="1"/>
              <a:t>V.Burlayenko</a:t>
            </a:r>
            <a:r>
              <a:rPr lang="en-US" dirty="0"/>
              <a:t>, </a:t>
            </a:r>
            <a:r>
              <a:rPr lang="en-US" u="sng" dirty="0" err="1"/>
              <a:t>T.Sadowski</a:t>
            </a:r>
            <a:r>
              <a:rPr lang="en-US" dirty="0"/>
              <a:t>, “Influence of skin/core </a:t>
            </a:r>
            <a:r>
              <a:rPr lang="en-US" dirty="0" err="1"/>
              <a:t>debonding</a:t>
            </a:r>
            <a:r>
              <a:rPr lang="en-US" dirty="0"/>
              <a:t> on free vibration </a:t>
            </a:r>
            <a:r>
              <a:rPr lang="en-US" dirty="0" err="1"/>
              <a:t>behaviour</a:t>
            </a:r>
            <a:r>
              <a:rPr lang="en-US" dirty="0"/>
              <a:t> of foam and honeycomb cored sandwich plates”, Int. J. Non-Linear Mechanics (2010) </a:t>
            </a:r>
            <a:r>
              <a:rPr lang="en-US" dirty="0" smtClean="0"/>
              <a:t>doi:10.1016/j.ijnonlinmec.2009.07.002</a:t>
            </a:r>
            <a:endParaRPr lang="pl-PL" sz="2000" b="1" i="1" dirty="0"/>
          </a:p>
          <a:p>
            <a:pPr algn="l"/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4663" y="0"/>
            <a:ext cx="4608512" cy="647700"/>
          </a:xfrm>
        </p:spPr>
        <p:txBody>
          <a:bodyPr/>
          <a:lstStyle/>
          <a:p>
            <a:pPr eaLnBrk="1" hangingPunct="1"/>
            <a:r>
              <a:rPr lang="pl-PL" sz="2000" b="1" smtClean="0"/>
              <a:t>Dane do wskaźników realizacji celów projektu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63490" name="CorelDRAW" r:id="rId3" imgW="15645960" imgH="2225160" progId="">
              <p:embed/>
            </p:oleObj>
          </a:graphicData>
        </a:graphic>
      </p:graphicFrame>
      <p:graphicFrame>
        <p:nvGraphicFramePr>
          <p:cNvPr id="3075" name="Object 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63491" name="CorelDRAW" r:id="rId4" imgW="4505400" imgH="1457280" progId="">
              <p:embed/>
            </p:oleObj>
          </a:graphicData>
        </a:graphic>
      </p:graphicFrame>
      <p:graphicFrame>
        <p:nvGraphicFramePr>
          <p:cNvPr id="3076" name="Object 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63492" name="CorelDRAW" r:id="rId5" imgW="2319120" imgH="1242000" progId="">
              <p:embed/>
            </p:oleObj>
          </a:graphicData>
        </a:graphic>
      </p:graphicFrame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3080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081" name="Rectangle 8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082" name="Freeform 9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>
                <a:gd name="T0" fmla="*/ 96 w 166"/>
                <a:gd name="T1" fmla="*/ 8 h 171"/>
                <a:gd name="T2" fmla="*/ 84 w 166"/>
                <a:gd name="T3" fmla="*/ 18 h 171"/>
                <a:gd name="T4" fmla="*/ 72 w 166"/>
                <a:gd name="T5" fmla="*/ 8 h 171"/>
                <a:gd name="T6" fmla="*/ 119 w 166"/>
                <a:gd name="T7" fmla="*/ 10 h 171"/>
                <a:gd name="T8" fmla="*/ 125 w 166"/>
                <a:gd name="T9" fmla="*/ 26 h 171"/>
                <a:gd name="T10" fmla="*/ 113 w 166"/>
                <a:gd name="T11" fmla="*/ 34 h 171"/>
                <a:gd name="T12" fmla="*/ 117 w 166"/>
                <a:gd name="T13" fmla="*/ 20 h 171"/>
                <a:gd name="T14" fmla="*/ 149 w 166"/>
                <a:gd name="T15" fmla="*/ 45 h 171"/>
                <a:gd name="T16" fmla="*/ 152 w 166"/>
                <a:gd name="T17" fmla="*/ 59 h 171"/>
                <a:gd name="T18" fmla="*/ 141 w 166"/>
                <a:gd name="T19" fmla="*/ 51 h 171"/>
                <a:gd name="T20" fmla="*/ 147 w 166"/>
                <a:gd name="T21" fmla="*/ 38 h 171"/>
                <a:gd name="T22" fmla="*/ 166 w 166"/>
                <a:gd name="T23" fmla="*/ 83 h 171"/>
                <a:gd name="T24" fmla="*/ 156 w 166"/>
                <a:gd name="T25" fmla="*/ 92 h 171"/>
                <a:gd name="T26" fmla="*/ 145 w 166"/>
                <a:gd name="T27" fmla="*/ 83 h 171"/>
                <a:gd name="T28" fmla="*/ 145 w 166"/>
                <a:gd name="T29" fmla="*/ 112 h 171"/>
                <a:gd name="T30" fmla="*/ 151 w 166"/>
                <a:gd name="T31" fmla="*/ 126 h 171"/>
                <a:gd name="T32" fmla="*/ 139 w 166"/>
                <a:gd name="T33" fmla="*/ 135 h 171"/>
                <a:gd name="T34" fmla="*/ 143 w 166"/>
                <a:gd name="T35" fmla="*/ 120 h 171"/>
                <a:gd name="T36" fmla="*/ 123 w 166"/>
                <a:gd name="T37" fmla="*/ 145 h 171"/>
                <a:gd name="T38" fmla="*/ 127 w 166"/>
                <a:gd name="T39" fmla="*/ 161 h 171"/>
                <a:gd name="T40" fmla="*/ 115 w 166"/>
                <a:gd name="T41" fmla="*/ 151 h 171"/>
                <a:gd name="T42" fmla="*/ 119 w 166"/>
                <a:gd name="T43" fmla="*/ 137 h 171"/>
                <a:gd name="T44" fmla="*/ 94 w 166"/>
                <a:gd name="T45" fmla="*/ 157 h 171"/>
                <a:gd name="T46" fmla="*/ 84 w 166"/>
                <a:gd name="T47" fmla="*/ 165 h 171"/>
                <a:gd name="T48" fmla="*/ 72 w 166"/>
                <a:gd name="T49" fmla="*/ 157 h 171"/>
                <a:gd name="T50" fmla="*/ 47 w 166"/>
                <a:gd name="T51" fmla="*/ 137 h 171"/>
                <a:gd name="T52" fmla="*/ 53 w 166"/>
                <a:gd name="T53" fmla="*/ 151 h 171"/>
                <a:gd name="T54" fmla="*/ 41 w 166"/>
                <a:gd name="T55" fmla="*/ 161 h 171"/>
                <a:gd name="T56" fmla="*/ 45 w 166"/>
                <a:gd name="T57" fmla="*/ 145 h 171"/>
                <a:gd name="T58" fmla="*/ 24 w 166"/>
                <a:gd name="T59" fmla="*/ 120 h 171"/>
                <a:gd name="T60" fmla="*/ 28 w 166"/>
                <a:gd name="T61" fmla="*/ 135 h 171"/>
                <a:gd name="T62" fmla="*/ 16 w 166"/>
                <a:gd name="T63" fmla="*/ 126 h 171"/>
                <a:gd name="T64" fmla="*/ 22 w 166"/>
                <a:gd name="T65" fmla="*/ 112 h 171"/>
                <a:gd name="T66" fmla="*/ 22 w 166"/>
                <a:gd name="T67" fmla="*/ 83 h 171"/>
                <a:gd name="T68" fmla="*/ 12 w 166"/>
                <a:gd name="T69" fmla="*/ 92 h 171"/>
                <a:gd name="T70" fmla="*/ 0 w 166"/>
                <a:gd name="T71" fmla="*/ 83 h 171"/>
                <a:gd name="T72" fmla="*/ 22 w 166"/>
                <a:gd name="T73" fmla="*/ 38 h 171"/>
                <a:gd name="T74" fmla="*/ 26 w 166"/>
                <a:gd name="T75" fmla="*/ 51 h 171"/>
                <a:gd name="T76" fmla="*/ 14 w 166"/>
                <a:gd name="T77" fmla="*/ 59 h 171"/>
                <a:gd name="T78" fmla="*/ 18 w 166"/>
                <a:gd name="T79" fmla="*/ 45 h 171"/>
                <a:gd name="T80" fmla="*/ 51 w 166"/>
                <a:gd name="T81" fmla="*/ 20 h 171"/>
                <a:gd name="T82" fmla="*/ 55 w 166"/>
                <a:gd name="T83" fmla="*/ 34 h 171"/>
                <a:gd name="T84" fmla="*/ 43 w 166"/>
                <a:gd name="T85" fmla="*/ 26 h 171"/>
                <a:gd name="T86" fmla="*/ 47 w 166"/>
                <a:gd name="T87" fmla="*/ 10 h 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6"/>
                <a:gd name="T133" fmla="*/ 0 h 171"/>
                <a:gd name="T134" fmla="*/ 166 w 166"/>
                <a:gd name="T135" fmla="*/ 171 h 1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083" name="Rectangle 10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3084" name="Rectangle 11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3085" name="Rectangle 12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683568" y="1196752"/>
            <a:ext cx="7200900" cy="33547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sz="1600" b="1" i="1" dirty="0" smtClean="0">
                <a:solidFill>
                  <a:srgbClr val="0070C0"/>
                </a:solidFill>
              </a:rPr>
              <a:t>Politechnika Rzeszowska</a:t>
            </a:r>
          </a:p>
          <a:p>
            <a:pPr algn="l"/>
            <a:endParaRPr lang="pl-PL" b="1" i="1" dirty="0">
              <a:solidFill>
                <a:srgbClr val="0070C0"/>
              </a:solidFill>
            </a:endParaRPr>
          </a:p>
          <a:p>
            <a:pPr algn="l"/>
            <a:endParaRPr lang="pl-PL" b="1" i="1" dirty="0">
              <a:solidFill>
                <a:srgbClr val="0070C0"/>
              </a:solidFill>
            </a:endParaRPr>
          </a:p>
          <a:p>
            <a:pPr algn="l">
              <a:buFontTx/>
              <a:buChar char="•"/>
            </a:pPr>
            <a:r>
              <a:rPr lang="pl-PL" i="1" dirty="0"/>
              <a:t> Prace mgr, dr, hab.</a:t>
            </a:r>
          </a:p>
          <a:p>
            <a:pPr lvl="1" algn="l"/>
            <a:r>
              <a:rPr lang="pl-PL" dirty="0" smtClean="0"/>
              <a:t>praca mgr ( w realizacji)</a:t>
            </a:r>
          </a:p>
          <a:p>
            <a:pPr lvl="1" algn="l"/>
            <a:r>
              <a:rPr lang="pl-PL" dirty="0" smtClean="0"/>
              <a:t>Tomasz </a:t>
            </a:r>
            <a:r>
              <a:rPr lang="pl-PL" dirty="0" err="1" smtClean="0"/>
              <a:t>Gałaczyński</a:t>
            </a:r>
            <a:r>
              <a:rPr lang="pl-PL" dirty="0" smtClean="0"/>
              <a:t> : " Analiza </a:t>
            </a:r>
            <a:r>
              <a:rPr lang="pl-PL" dirty="0" err="1" smtClean="0"/>
              <a:t>mozliwosci</a:t>
            </a:r>
            <a:r>
              <a:rPr lang="pl-PL" dirty="0" smtClean="0"/>
              <a:t> zastąpienie </a:t>
            </a:r>
            <a:r>
              <a:rPr lang="pl-PL" dirty="0" err="1" smtClean="0"/>
              <a:t>konwencjonalych</a:t>
            </a:r>
            <a:r>
              <a:rPr lang="pl-PL" dirty="0" smtClean="0"/>
              <a:t> śrub</a:t>
            </a:r>
          </a:p>
          <a:p>
            <a:pPr lvl="1" algn="l"/>
            <a:r>
              <a:rPr lang="pl-PL" dirty="0" smtClean="0"/>
              <a:t>przez </a:t>
            </a:r>
            <a:r>
              <a:rPr lang="pl-PL" dirty="0" err="1" smtClean="0"/>
              <a:t>połaczenie</a:t>
            </a:r>
            <a:r>
              <a:rPr lang="pl-PL" dirty="0" smtClean="0"/>
              <a:t> typu Hi-lok w </a:t>
            </a:r>
            <a:r>
              <a:rPr lang="pl-PL" dirty="0" err="1" smtClean="0"/>
              <a:t>konstrukcjachh</a:t>
            </a:r>
            <a:r>
              <a:rPr lang="pl-PL" dirty="0" smtClean="0"/>
              <a:t> lotniczych"</a:t>
            </a:r>
          </a:p>
          <a:p>
            <a:pPr lvl="1" algn="l"/>
            <a:r>
              <a:rPr lang="pl-PL" dirty="0" smtClean="0"/>
              <a:t>( promotor R. </a:t>
            </a:r>
            <a:r>
              <a:rPr lang="pl-PL" dirty="0" err="1" smtClean="0"/>
              <a:t>Sliwa</a:t>
            </a:r>
            <a:r>
              <a:rPr lang="pl-PL" dirty="0" smtClean="0"/>
              <a:t> )</a:t>
            </a:r>
          </a:p>
          <a:p>
            <a:pPr lvl="1" algn="l"/>
            <a:r>
              <a:rPr lang="pl-PL" dirty="0" err="1" smtClean="0"/>
              <a:t>M.Sokolski</a:t>
            </a:r>
            <a:r>
              <a:rPr lang="pl-PL" dirty="0" smtClean="0"/>
              <a:t> (</a:t>
            </a:r>
            <a:r>
              <a:rPr lang="pl-PL" dirty="0" err="1" smtClean="0"/>
              <a:t>promoter</a:t>
            </a:r>
            <a:r>
              <a:rPr lang="pl-PL" dirty="0" smtClean="0"/>
              <a:t> </a:t>
            </a:r>
            <a:r>
              <a:rPr lang="pl-PL" dirty="0" err="1" smtClean="0"/>
              <a:t>T.Balawander</a:t>
            </a:r>
            <a:r>
              <a:rPr lang="pl-PL" dirty="0" smtClean="0"/>
              <a:t>)</a:t>
            </a:r>
          </a:p>
          <a:p>
            <a:pPr lvl="1" algn="l"/>
            <a:endParaRPr lang="pl-PL" dirty="0"/>
          </a:p>
          <a:p>
            <a:pPr lvl="1" algn="l"/>
            <a:r>
              <a:rPr lang="pl-PL" dirty="0" smtClean="0"/>
              <a:t>praca dr ( w realizacji )</a:t>
            </a:r>
          </a:p>
          <a:p>
            <a:pPr lvl="1" algn="l"/>
            <a:r>
              <a:rPr lang="pl-PL" dirty="0" smtClean="0"/>
              <a:t>Mgr </a:t>
            </a:r>
            <a:r>
              <a:rPr lang="pl-PL" dirty="0" err="1" smtClean="0"/>
              <a:t>inz</a:t>
            </a:r>
            <a:r>
              <a:rPr lang="pl-PL" dirty="0" smtClean="0"/>
              <a:t>. Janusz Czaja : " </a:t>
            </a:r>
            <a:r>
              <a:rPr lang="pl-PL" dirty="0" err="1" smtClean="0"/>
              <a:t>Połaczenia</a:t>
            </a:r>
            <a:r>
              <a:rPr lang="pl-PL" dirty="0" smtClean="0"/>
              <a:t> </a:t>
            </a:r>
            <a:r>
              <a:rPr lang="pl-PL" dirty="0" err="1" smtClean="0"/>
              <a:t>srubowe</a:t>
            </a:r>
            <a:r>
              <a:rPr lang="pl-PL" dirty="0" smtClean="0"/>
              <a:t> w konstrukcjach</a:t>
            </a:r>
          </a:p>
          <a:p>
            <a:pPr lvl="1" algn="l"/>
            <a:r>
              <a:rPr lang="pl-PL" dirty="0" err="1" smtClean="0"/>
              <a:t>wysokoobciążonych</a:t>
            </a:r>
            <a:r>
              <a:rPr lang="pl-PL" dirty="0" smtClean="0"/>
              <a:t> " ( w aplikacjach lotniczych)</a:t>
            </a:r>
          </a:p>
          <a:p>
            <a:pPr lvl="1" algn="l"/>
            <a:r>
              <a:rPr lang="pl-PL" dirty="0" smtClean="0"/>
              <a:t>( promotor : R. </a:t>
            </a:r>
            <a:r>
              <a:rPr lang="pl-PL" dirty="0" err="1" smtClean="0"/>
              <a:t>Sliwa</a:t>
            </a:r>
            <a:r>
              <a:rPr lang="pl-PL" dirty="0" smtClean="0"/>
              <a:t> )</a:t>
            </a:r>
          </a:p>
          <a:p>
            <a:pPr lvl="1" algn="l"/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4284663" y="0"/>
            <a:ext cx="4608512" cy="647700"/>
          </a:xfrm>
        </p:spPr>
        <p:txBody>
          <a:bodyPr/>
          <a:lstStyle/>
          <a:p>
            <a:pPr eaLnBrk="1" hangingPunct="1"/>
            <a:r>
              <a:rPr lang="pl-PL" sz="2000" b="1" smtClean="0"/>
              <a:t>Dane do wskaźników realizacji celów projektu</a:t>
            </a:r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65538" name="CorelDRAW" r:id="rId3" imgW="15645960" imgH="2225160" progId="">
              <p:embed/>
            </p:oleObj>
          </a:graphicData>
        </a:graphic>
      </p:graphicFrame>
      <p:graphicFrame>
        <p:nvGraphicFramePr>
          <p:cNvPr id="7171" name="Object 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65539" name="CorelDRAW" r:id="rId4" imgW="4505400" imgH="1457280" progId="">
              <p:embed/>
            </p:oleObj>
          </a:graphicData>
        </a:graphic>
      </p:graphicFrame>
      <p:graphicFrame>
        <p:nvGraphicFramePr>
          <p:cNvPr id="7172" name="Object 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65540" name="CorelDRAW" r:id="rId5" imgW="2319120" imgH="1242000" progId="">
              <p:embed/>
            </p:oleObj>
          </a:graphicData>
        </a:graphic>
      </p:graphicFrame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7176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177" name="Rectangle 8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178" name="Freeform 9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>
                <a:gd name="T0" fmla="*/ 96 w 166"/>
                <a:gd name="T1" fmla="*/ 8 h 171"/>
                <a:gd name="T2" fmla="*/ 84 w 166"/>
                <a:gd name="T3" fmla="*/ 18 h 171"/>
                <a:gd name="T4" fmla="*/ 72 w 166"/>
                <a:gd name="T5" fmla="*/ 8 h 171"/>
                <a:gd name="T6" fmla="*/ 119 w 166"/>
                <a:gd name="T7" fmla="*/ 10 h 171"/>
                <a:gd name="T8" fmla="*/ 125 w 166"/>
                <a:gd name="T9" fmla="*/ 26 h 171"/>
                <a:gd name="T10" fmla="*/ 113 w 166"/>
                <a:gd name="T11" fmla="*/ 34 h 171"/>
                <a:gd name="T12" fmla="*/ 117 w 166"/>
                <a:gd name="T13" fmla="*/ 20 h 171"/>
                <a:gd name="T14" fmla="*/ 149 w 166"/>
                <a:gd name="T15" fmla="*/ 45 h 171"/>
                <a:gd name="T16" fmla="*/ 152 w 166"/>
                <a:gd name="T17" fmla="*/ 59 h 171"/>
                <a:gd name="T18" fmla="*/ 141 w 166"/>
                <a:gd name="T19" fmla="*/ 51 h 171"/>
                <a:gd name="T20" fmla="*/ 147 w 166"/>
                <a:gd name="T21" fmla="*/ 38 h 171"/>
                <a:gd name="T22" fmla="*/ 166 w 166"/>
                <a:gd name="T23" fmla="*/ 83 h 171"/>
                <a:gd name="T24" fmla="*/ 156 w 166"/>
                <a:gd name="T25" fmla="*/ 92 h 171"/>
                <a:gd name="T26" fmla="*/ 145 w 166"/>
                <a:gd name="T27" fmla="*/ 83 h 171"/>
                <a:gd name="T28" fmla="*/ 145 w 166"/>
                <a:gd name="T29" fmla="*/ 112 h 171"/>
                <a:gd name="T30" fmla="*/ 151 w 166"/>
                <a:gd name="T31" fmla="*/ 126 h 171"/>
                <a:gd name="T32" fmla="*/ 139 w 166"/>
                <a:gd name="T33" fmla="*/ 135 h 171"/>
                <a:gd name="T34" fmla="*/ 143 w 166"/>
                <a:gd name="T35" fmla="*/ 120 h 171"/>
                <a:gd name="T36" fmla="*/ 123 w 166"/>
                <a:gd name="T37" fmla="*/ 145 h 171"/>
                <a:gd name="T38" fmla="*/ 127 w 166"/>
                <a:gd name="T39" fmla="*/ 161 h 171"/>
                <a:gd name="T40" fmla="*/ 115 w 166"/>
                <a:gd name="T41" fmla="*/ 151 h 171"/>
                <a:gd name="T42" fmla="*/ 119 w 166"/>
                <a:gd name="T43" fmla="*/ 137 h 171"/>
                <a:gd name="T44" fmla="*/ 94 w 166"/>
                <a:gd name="T45" fmla="*/ 157 h 171"/>
                <a:gd name="T46" fmla="*/ 84 w 166"/>
                <a:gd name="T47" fmla="*/ 165 h 171"/>
                <a:gd name="T48" fmla="*/ 72 w 166"/>
                <a:gd name="T49" fmla="*/ 157 h 171"/>
                <a:gd name="T50" fmla="*/ 47 w 166"/>
                <a:gd name="T51" fmla="*/ 137 h 171"/>
                <a:gd name="T52" fmla="*/ 53 w 166"/>
                <a:gd name="T53" fmla="*/ 151 h 171"/>
                <a:gd name="T54" fmla="*/ 41 w 166"/>
                <a:gd name="T55" fmla="*/ 161 h 171"/>
                <a:gd name="T56" fmla="*/ 45 w 166"/>
                <a:gd name="T57" fmla="*/ 145 h 171"/>
                <a:gd name="T58" fmla="*/ 24 w 166"/>
                <a:gd name="T59" fmla="*/ 120 h 171"/>
                <a:gd name="T60" fmla="*/ 28 w 166"/>
                <a:gd name="T61" fmla="*/ 135 h 171"/>
                <a:gd name="T62" fmla="*/ 16 w 166"/>
                <a:gd name="T63" fmla="*/ 126 h 171"/>
                <a:gd name="T64" fmla="*/ 22 w 166"/>
                <a:gd name="T65" fmla="*/ 112 h 171"/>
                <a:gd name="T66" fmla="*/ 22 w 166"/>
                <a:gd name="T67" fmla="*/ 83 h 171"/>
                <a:gd name="T68" fmla="*/ 12 w 166"/>
                <a:gd name="T69" fmla="*/ 92 h 171"/>
                <a:gd name="T70" fmla="*/ 0 w 166"/>
                <a:gd name="T71" fmla="*/ 83 h 171"/>
                <a:gd name="T72" fmla="*/ 22 w 166"/>
                <a:gd name="T73" fmla="*/ 38 h 171"/>
                <a:gd name="T74" fmla="*/ 26 w 166"/>
                <a:gd name="T75" fmla="*/ 51 h 171"/>
                <a:gd name="T76" fmla="*/ 14 w 166"/>
                <a:gd name="T77" fmla="*/ 59 h 171"/>
                <a:gd name="T78" fmla="*/ 18 w 166"/>
                <a:gd name="T79" fmla="*/ 45 h 171"/>
                <a:gd name="T80" fmla="*/ 51 w 166"/>
                <a:gd name="T81" fmla="*/ 20 h 171"/>
                <a:gd name="T82" fmla="*/ 55 w 166"/>
                <a:gd name="T83" fmla="*/ 34 h 171"/>
                <a:gd name="T84" fmla="*/ 43 w 166"/>
                <a:gd name="T85" fmla="*/ 26 h 171"/>
                <a:gd name="T86" fmla="*/ 47 w 166"/>
                <a:gd name="T87" fmla="*/ 10 h 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6"/>
                <a:gd name="T133" fmla="*/ 0 h 171"/>
                <a:gd name="T134" fmla="*/ 166 w 166"/>
                <a:gd name="T135" fmla="*/ 171 h 1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179" name="Rectangle 10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7180" name="Rectangle 11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7181" name="Rectangle 12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611560" y="1052736"/>
            <a:ext cx="8215312" cy="42165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pl-PL" sz="1600" b="1" i="1" dirty="0" smtClean="0">
                <a:solidFill>
                  <a:srgbClr val="0070C0"/>
                </a:solidFill>
              </a:rPr>
              <a:t>Politechnika Częstochowska</a:t>
            </a:r>
          </a:p>
          <a:p>
            <a:pPr algn="l">
              <a:buFontTx/>
              <a:buChar char="•"/>
              <a:defRPr/>
            </a:pPr>
            <a:endParaRPr lang="pl-PL" i="1" dirty="0"/>
          </a:p>
          <a:p>
            <a:pPr marL="0" lvl="1" algn="l">
              <a:buFontTx/>
              <a:buChar char="•"/>
              <a:defRPr/>
            </a:pPr>
            <a:r>
              <a:rPr lang="pl-PL" i="1" dirty="0"/>
              <a:t>Prace inżynierskie obronione:</a:t>
            </a:r>
          </a:p>
          <a:p>
            <a:pPr marL="0" lvl="1" algn="l">
              <a:buFontTx/>
              <a:buChar char="•"/>
              <a:defRPr/>
            </a:pPr>
            <a:endParaRPr lang="pl-PL" i="1" dirty="0"/>
          </a:p>
          <a:p>
            <a:pPr lvl="1" algn="l">
              <a:defRPr/>
            </a:pPr>
            <a:r>
              <a:rPr lang="pl-PL" b="1" i="1" dirty="0"/>
              <a:t>Tytuł: </a:t>
            </a:r>
            <a:r>
              <a:rPr lang="pl-PL" i="1" dirty="0"/>
              <a:t>Badanie energii liniowej spawania stali konstrukcyjnych niestopowych, niskostopowych i wysokowytrzymałych - na podstawie normatywów spawania metodą MAG</a:t>
            </a:r>
          </a:p>
          <a:p>
            <a:pPr lvl="1" algn="l">
              <a:defRPr/>
            </a:pPr>
            <a:r>
              <a:rPr lang="pl-PL" b="1" i="1" dirty="0"/>
              <a:t>Autor:</a:t>
            </a:r>
            <a:r>
              <a:rPr lang="pl-PL" i="1" dirty="0"/>
              <a:t> Urbaniec Dariusz</a:t>
            </a:r>
          </a:p>
          <a:p>
            <a:pPr lvl="1" algn="l">
              <a:defRPr/>
            </a:pPr>
            <a:r>
              <a:rPr lang="pl-PL" b="1" i="1" dirty="0"/>
              <a:t>Promotor:</a:t>
            </a:r>
            <a:r>
              <a:rPr lang="pl-PL" i="1" dirty="0"/>
              <a:t> </a:t>
            </a:r>
            <a:r>
              <a:rPr lang="pl-PL" i="1" dirty="0" err="1"/>
              <a:t>Wojsyk</a:t>
            </a:r>
            <a:r>
              <a:rPr lang="pl-PL" i="1" dirty="0"/>
              <a:t> Kwiryn</a:t>
            </a:r>
          </a:p>
          <a:p>
            <a:pPr lvl="1" algn="l">
              <a:defRPr/>
            </a:pPr>
            <a:r>
              <a:rPr lang="pl-PL" b="1" i="1" dirty="0"/>
              <a:t>Data obrony: </a:t>
            </a:r>
            <a:r>
              <a:rPr lang="pl-PL" i="1" dirty="0"/>
              <a:t>29.VI.2009</a:t>
            </a:r>
          </a:p>
          <a:p>
            <a:pPr lvl="1" algn="l">
              <a:defRPr/>
            </a:pPr>
            <a:endParaRPr lang="pl-PL" i="1" dirty="0"/>
          </a:p>
          <a:p>
            <a:pPr lvl="1" algn="l">
              <a:defRPr/>
            </a:pPr>
            <a:r>
              <a:rPr lang="pl-PL" b="1" i="1" dirty="0"/>
              <a:t>Tytuł: </a:t>
            </a:r>
            <a:r>
              <a:rPr lang="pl-PL" i="1" dirty="0"/>
              <a:t>Cechy i właściwości rurowych złączy ze stali 30HGSA spawanych wiązką elektronów</a:t>
            </a:r>
          </a:p>
          <a:p>
            <a:pPr lvl="1" algn="l">
              <a:defRPr/>
            </a:pPr>
            <a:r>
              <a:rPr lang="pl-PL" b="1" i="1" dirty="0"/>
              <a:t>Autor: </a:t>
            </a:r>
            <a:r>
              <a:rPr lang="pl-PL" i="1" dirty="0"/>
              <a:t>Całus Przemysław</a:t>
            </a:r>
          </a:p>
          <a:p>
            <a:pPr lvl="1" algn="l">
              <a:defRPr/>
            </a:pPr>
            <a:r>
              <a:rPr lang="pl-PL" b="1" i="1" dirty="0"/>
              <a:t>Promotor:</a:t>
            </a:r>
            <a:r>
              <a:rPr lang="pl-PL" i="1" dirty="0"/>
              <a:t> </a:t>
            </a:r>
            <a:r>
              <a:rPr lang="pl-PL" i="1" dirty="0" err="1"/>
              <a:t>Wojsyk</a:t>
            </a:r>
            <a:r>
              <a:rPr lang="pl-PL" i="1" dirty="0"/>
              <a:t> Kwiryn</a:t>
            </a:r>
          </a:p>
          <a:p>
            <a:pPr lvl="1" algn="l">
              <a:defRPr/>
            </a:pPr>
            <a:r>
              <a:rPr lang="pl-PL" b="1" i="1" dirty="0"/>
              <a:t>Data obrony: </a:t>
            </a:r>
            <a:r>
              <a:rPr lang="pl-PL" i="1" dirty="0"/>
              <a:t>11.XII.2009</a:t>
            </a:r>
          </a:p>
          <a:p>
            <a:pPr lvl="1" algn="l">
              <a:defRPr/>
            </a:pPr>
            <a:endParaRPr lang="pl-PL" i="1" dirty="0"/>
          </a:p>
          <a:p>
            <a:pPr lvl="1" algn="l">
              <a:defRPr/>
            </a:pPr>
            <a:r>
              <a:rPr lang="pl-PL" b="1" i="1" dirty="0"/>
              <a:t>Tytuł: </a:t>
            </a:r>
            <a:r>
              <a:rPr lang="pl-PL" i="1" dirty="0"/>
              <a:t>Nowoczesne procesy spawania łukowego</a:t>
            </a:r>
          </a:p>
          <a:p>
            <a:pPr lvl="1" algn="l">
              <a:defRPr/>
            </a:pPr>
            <a:r>
              <a:rPr lang="pl-PL" b="1" i="1" dirty="0"/>
              <a:t>Autor: </a:t>
            </a:r>
            <a:r>
              <a:rPr lang="pl-PL" i="1" dirty="0"/>
              <a:t>Dariusz Ferdyn</a:t>
            </a:r>
          </a:p>
          <a:p>
            <a:pPr lvl="1" algn="l">
              <a:defRPr/>
            </a:pPr>
            <a:r>
              <a:rPr lang="pl-PL" b="1" i="1" dirty="0"/>
              <a:t>Promotor: </a:t>
            </a:r>
            <a:r>
              <a:rPr lang="pl-PL" i="1" dirty="0"/>
              <a:t>Kudła Krzysztof</a:t>
            </a:r>
          </a:p>
          <a:p>
            <a:pPr lvl="1" algn="l">
              <a:defRPr/>
            </a:pPr>
            <a:r>
              <a:rPr lang="pl-PL" b="1" i="1" dirty="0"/>
              <a:t>Data obrony: </a:t>
            </a:r>
            <a:r>
              <a:rPr lang="pl-PL" i="1" dirty="0"/>
              <a:t>29.VI.2009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4663" y="0"/>
            <a:ext cx="4608512" cy="647700"/>
          </a:xfrm>
        </p:spPr>
        <p:txBody>
          <a:bodyPr/>
          <a:lstStyle/>
          <a:p>
            <a:pPr eaLnBrk="1" hangingPunct="1"/>
            <a:r>
              <a:rPr lang="pl-PL" sz="2000" b="1" smtClean="0"/>
              <a:t>Dane do wskaźników realizacji celów projektu</a:t>
            </a:r>
          </a:p>
        </p:txBody>
      </p:sp>
      <p:graphicFrame>
        <p:nvGraphicFramePr>
          <p:cNvPr id="8194" name="Object 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66562" name="CorelDRAW" r:id="rId3" imgW="15645960" imgH="2225160" progId="">
              <p:embed/>
            </p:oleObj>
          </a:graphicData>
        </a:graphic>
      </p:graphicFrame>
      <p:graphicFrame>
        <p:nvGraphicFramePr>
          <p:cNvPr id="8195" name="Object 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66563" name="CorelDRAW" r:id="rId4" imgW="4505400" imgH="1457280" progId="">
              <p:embed/>
            </p:oleObj>
          </a:graphicData>
        </a:graphic>
      </p:graphicFrame>
      <p:graphicFrame>
        <p:nvGraphicFramePr>
          <p:cNvPr id="8196" name="Object 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66564" name="CorelDRAW" r:id="rId5" imgW="2319120" imgH="1242000" progId="">
              <p:embed/>
            </p:oleObj>
          </a:graphicData>
        </a:graphic>
      </p:graphicFrame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8200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01" name="Rectangle 8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02" name="Freeform 9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>
                <a:gd name="T0" fmla="*/ 96 w 166"/>
                <a:gd name="T1" fmla="*/ 8 h 171"/>
                <a:gd name="T2" fmla="*/ 84 w 166"/>
                <a:gd name="T3" fmla="*/ 18 h 171"/>
                <a:gd name="T4" fmla="*/ 72 w 166"/>
                <a:gd name="T5" fmla="*/ 8 h 171"/>
                <a:gd name="T6" fmla="*/ 119 w 166"/>
                <a:gd name="T7" fmla="*/ 10 h 171"/>
                <a:gd name="T8" fmla="*/ 125 w 166"/>
                <a:gd name="T9" fmla="*/ 26 h 171"/>
                <a:gd name="T10" fmla="*/ 113 w 166"/>
                <a:gd name="T11" fmla="*/ 34 h 171"/>
                <a:gd name="T12" fmla="*/ 117 w 166"/>
                <a:gd name="T13" fmla="*/ 20 h 171"/>
                <a:gd name="T14" fmla="*/ 149 w 166"/>
                <a:gd name="T15" fmla="*/ 45 h 171"/>
                <a:gd name="T16" fmla="*/ 152 w 166"/>
                <a:gd name="T17" fmla="*/ 59 h 171"/>
                <a:gd name="T18" fmla="*/ 141 w 166"/>
                <a:gd name="T19" fmla="*/ 51 h 171"/>
                <a:gd name="T20" fmla="*/ 147 w 166"/>
                <a:gd name="T21" fmla="*/ 38 h 171"/>
                <a:gd name="T22" fmla="*/ 166 w 166"/>
                <a:gd name="T23" fmla="*/ 83 h 171"/>
                <a:gd name="T24" fmla="*/ 156 w 166"/>
                <a:gd name="T25" fmla="*/ 92 h 171"/>
                <a:gd name="T26" fmla="*/ 145 w 166"/>
                <a:gd name="T27" fmla="*/ 83 h 171"/>
                <a:gd name="T28" fmla="*/ 145 w 166"/>
                <a:gd name="T29" fmla="*/ 112 h 171"/>
                <a:gd name="T30" fmla="*/ 151 w 166"/>
                <a:gd name="T31" fmla="*/ 126 h 171"/>
                <a:gd name="T32" fmla="*/ 139 w 166"/>
                <a:gd name="T33" fmla="*/ 135 h 171"/>
                <a:gd name="T34" fmla="*/ 143 w 166"/>
                <a:gd name="T35" fmla="*/ 120 h 171"/>
                <a:gd name="T36" fmla="*/ 123 w 166"/>
                <a:gd name="T37" fmla="*/ 145 h 171"/>
                <a:gd name="T38" fmla="*/ 127 w 166"/>
                <a:gd name="T39" fmla="*/ 161 h 171"/>
                <a:gd name="T40" fmla="*/ 115 w 166"/>
                <a:gd name="T41" fmla="*/ 151 h 171"/>
                <a:gd name="T42" fmla="*/ 119 w 166"/>
                <a:gd name="T43" fmla="*/ 137 h 171"/>
                <a:gd name="T44" fmla="*/ 94 w 166"/>
                <a:gd name="T45" fmla="*/ 157 h 171"/>
                <a:gd name="T46" fmla="*/ 84 w 166"/>
                <a:gd name="T47" fmla="*/ 165 h 171"/>
                <a:gd name="T48" fmla="*/ 72 w 166"/>
                <a:gd name="T49" fmla="*/ 157 h 171"/>
                <a:gd name="T50" fmla="*/ 47 w 166"/>
                <a:gd name="T51" fmla="*/ 137 h 171"/>
                <a:gd name="T52" fmla="*/ 53 w 166"/>
                <a:gd name="T53" fmla="*/ 151 h 171"/>
                <a:gd name="T54" fmla="*/ 41 w 166"/>
                <a:gd name="T55" fmla="*/ 161 h 171"/>
                <a:gd name="T56" fmla="*/ 45 w 166"/>
                <a:gd name="T57" fmla="*/ 145 h 171"/>
                <a:gd name="T58" fmla="*/ 24 w 166"/>
                <a:gd name="T59" fmla="*/ 120 h 171"/>
                <a:gd name="T60" fmla="*/ 28 w 166"/>
                <a:gd name="T61" fmla="*/ 135 h 171"/>
                <a:gd name="T62" fmla="*/ 16 w 166"/>
                <a:gd name="T63" fmla="*/ 126 h 171"/>
                <a:gd name="T64" fmla="*/ 22 w 166"/>
                <a:gd name="T65" fmla="*/ 112 h 171"/>
                <a:gd name="T66" fmla="*/ 22 w 166"/>
                <a:gd name="T67" fmla="*/ 83 h 171"/>
                <a:gd name="T68" fmla="*/ 12 w 166"/>
                <a:gd name="T69" fmla="*/ 92 h 171"/>
                <a:gd name="T70" fmla="*/ 0 w 166"/>
                <a:gd name="T71" fmla="*/ 83 h 171"/>
                <a:gd name="T72" fmla="*/ 22 w 166"/>
                <a:gd name="T73" fmla="*/ 38 h 171"/>
                <a:gd name="T74" fmla="*/ 26 w 166"/>
                <a:gd name="T75" fmla="*/ 51 h 171"/>
                <a:gd name="T76" fmla="*/ 14 w 166"/>
                <a:gd name="T77" fmla="*/ 59 h 171"/>
                <a:gd name="T78" fmla="*/ 18 w 166"/>
                <a:gd name="T79" fmla="*/ 45 h 171"/>
                <a:gd name="T80" fmla="*/ 51 w 166"/>
                <a:gd name="T81" fmla="*/ 20 h 171"/>
                <a:gd name="T82" fmla="*/ 55 w 166"/>
                <a:gd name="T83" fmla="*/ 34 h 171"/>
                <a:gd name="T84" fmla="*/ 43 w 166"/>
                <a:gd name="T85" fmla="*/ 26 h 171"/>
                <a:gd name="T86" fmla="*/ 47 w 166"/>
                <a:gd name="T87" fmla="*/ 10 h 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6"/>
                <a:gd name="T133" fmla="*/ 0 h 171"/>
                <a:gd name="T134" fmla="*/ 166 w 166"/>
                <a:gd name="T135" fmla="*/ 171 h 1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03" name="Rectangle 10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8204" name="Rectangle 11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8205" name="Rectangle 12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642938" y="1285875"/>
            <a:ext cx="8215312" cy="44319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pl-PL" sz="1600" b="1" i="1" dirty="0">
                <a:solidFill>
                  <a:srgbClr val="0070C0"/>
                </a:solidFill>
              </a:rPr>
              <a:t>Politechnika Częstochowska</a:t>
            </a:r>
          </a:p>
          <a:p>
            <a:pPr lvl="1" algn="l">
              <a:defRPr/>
            </a:pPr>
            <a:endParaRPr lang="pl-PL" i="1" dirty="0"/>
          </a:p>
          <a:p>
            <a:pPr marL="85725" lvl="1" indent="-85725" algn="l">
              <a:buFontTx/>
              <a:buChar char="•"/>
              <a:defRPr/>
            </a:pPr>
            <a:r>
              <a:rPr lang="pl-PL" i="1" dirty="0"/>
              <a:t>Prace magisterskie obronione:</a:t>
            </a:r>
          </a:p>
          <a:p>
            <a:pPr marL="85725" lvl="1" indent="-85725" algn="l">
              <a:buFontTx/>
              <a:buChar char="•"/>
              <a:defRPr/>
            </a:pPr>
            <a:endParaRPr lang="pl-PL" i="1" dirty="0"/>
          </a:p>
          <a:p>
            <a:pPr marL="446088" lvl="1" algn="l">
              <a:defRPr/>
            </a:pPr>
            <a:r>
              <a:rPr lang="pl-PL" b="1" i="1" dirty="0"/>
              <a:t>Tytuł:</a:t>
            </a:r>
            <a:r>
              <a:rPr lang="pl-PL" i="1" dirty="0"/>
              <a:t> Modelowanie numeryczne procesu spawania spoiną pachwinową</a:t>
            </a:r>
          </a:p>
          <a:p>
            <a:pPr marL="446088" lvl="1" algn="l">
              <a:defRPr/>
            </a:pPr>
            <a:r>
              <a:rPr lang="pl-PL" b="1" i="1" dirty="0"/>
              <a:t>Autor:</a:t>
            </a:r>
            <a:r>
              <a:rPr lang="pl-PL" i="1" dirty="0"/>
              <a:t> Dominika </a:t>
            </a:r>
            <a:r>
              <a:rPr lang="pl-PL" i="1" dirty="0" err="1"/>
              <a:t>Nykiś</a:t>
            </a:r>
            <a:endParaRPr lang="pl-PL" i="1" dirty="0"/>
          </a:p>
          <a:p>
            <a:pPr marL="446088" lvl="1" algn="l">
              <a:defRPr/>
            </a:pPr>
            <a:r>
              <a:rPr lang="pl-PL" b="1" i="1" dirty="0"/>
              <a:t>Promotor:</a:t>
            </a:r>
            <a:r>
              <a:rPr lang="pl-PL" i="1" dirty="0"/>
              <a:t> Piotr Lacki</a:t>
            </a:r>
          </a:p>
          <a:p>
            <a:pPr marL="446088" lvl="1" algn="l">
              <a:defRPr/>
            </a:pPr>
            <a:r>
              <a:rPr lang="pl-PL" b="1" i="1" dirty="0"/>
              <a:t>Data obrony: </a:t>
            </a:r>
            <a:r>
              <a:rPr lang="pl-PL" i="1" dirty="0"/>
              <a:t>25.VI.2010</a:t>
            </a:r>
          </a:p>
          <a:p>
            <a:pPr marL="446088" lvl="1" algn="l">
              <a:defRPr/>
            </a:pPr>
            <a:endParaRPr lang="pl-PL" i="1" dirty="0"/>
          </a:p>
          <a:p>
            <a:pPr marL="446088" lvl="1" algn="l">
              <a:defRPr/>
            </a:pPr>
            <a:r>
              <a:rPr lang="pl-PL" b="1" i="1" dirty="0"/>
              <a:t>Tytuł</a:t>
            </a:r>
            <a:r>
              <a:rPr lang="pl-PL" i="1" dirty="0"/>
              <a:t>: Modelowanie numeryczne procesu spawania spoiną czołową</a:t>
            </a:r>
          </a:p>
          <a:p>
            <a:pPr marL="446088" lvl="1" algn="l">
              <a:defRPr/>
            </a:pPr>
            <a:r>
              <a:rPr lang="pl-PL" b="1" i="1" dirty="0"/>
              <a:t>Autor:</a:t>
            </a:r>
            <a:r>
              <a:rPr lang="pl-PL" i="1" dirty="0"/>
              <a:t> Magdalena Gala</a:t>
            </a:r>
          </a:p>
          <a:p>
            <a:pPr marL="446088" lvl="1" algn="l">
              <a:defRPr/>
            </a:pPr>
            <a:r>
              <a:rPr lang="pl-PL" b="1" i="1" dirty="0"/>
              <a:t>Promotor:</a:t>
            </a:r>
            <a:r>
              <a:rPr lang="pl-PL" i="1" dirty="0"/>
              <a:t> Piotr Lacki</a:t>
            </a:r>
          </a:p>
          <a:p>
            <a:pPr marL="446088" lvl="1" algn="l">
              <a:defRPr/>
            </a:pPr>
            <a:r>
              <a:rPr lang="pl-PL" b="1" i="1" dirty="0"/>
              <a:t>Data obrony: </a:t>
            </a:r>
            <a:r>
              <a:rPr lang="pl-PL" i="1" dirty="0"/>
              <a:t>25.VI.2010</a:t>
            </a:r>
          </a:p>
          <a:p>
            <a:pPr marL="446088" lvl="1" algn="l">
              <a:defRPr/>
            </a:pPr>
            <a:endParaRPr lang="pl-PL" i="1" dirty="0"/>
          </a:p>
          <a:p>
            <a:pPr marL="446088" lvl="1" algn="l">
              <a:defRPr/>
            </a:pPr>
            <a:r>
              <a:rPr lang="pl-PL" b="1" i="1" dirty="0"/>
              <a:t>Tytuł:</a:t>
            </a:r>
            <a:r>
              <a:rPr lang="pl-PL" i="1" dirty="0"/>
              <a:t> Energia liniowa w procesie spawania stali konstrukcyjnych metodą MIG/MAG</a:t>
            </a:r>
          </a:p>
          <a:p>
            <a:pPr marL="446088" lvl="1" algn="l">
              <a:defRPr/>
            </a:pPr>
            <a:r>
              <a:rPr lang="pl-PL" b="1" i="1" dirty="0"/>
              <a:t>Autor:</a:t>
            </a:r>
            <a:r>
              <a:rPr lang="pl-PL" i="1" dirty="0"/>
              <a:t> </a:t>
            </a:r>
            <a:r>
              <a:rPr lang="pl-PL" i="1" dirty="0" err="1"/>
              <a:t>Kutryś</a:t>
            </a:r>
            <a:r>
              <a:rPr lang="pl-PL" i="1" dirty="0"/>
              <a:t> Krzysztof</a:t>
            </a:r>
          </a:p>
          <a:p>
            <a:pPr marL="446088" lvl="1" algn="l">
              <a:defRPr/>
            </a:pPr>
            <a:r>
              <a:rPr lang="pl-PL" b="1" i="1" dirty="0"/>
              <a:t>Promotor: </a:t>
            </a:r>
            <a:r>
              <a:rPr lang="pl-PL" i="1" dirty="0" err="1"/>
              <a:t>Wojsyk</a:t>
            </a:r>
            <a:r>
              <a:rPr lang="pl-PL" i="1" dirty="0"/>
              <a:t> Kwiryn</a:t>
            </a:r>
          </a:p>
          <a:p>
            <a:pPr marL="446088" lvl="1" algn="l">
              <a:defRPr/>
            </a:pPr>
            <a:r>
              <a:rPr lang="pl-PL" b="1" i="1" dirty="0"/>
              <a:t>Data obrony: </a:t>
            </a:r>
            <a:r>
              <a:rPr lang="pl-PL" i="1" dirty="0"/>
              <a:t>29.VI.2009</a:t>
            </a:r>
          </a:p>
          <a:p>
            <a:pPr marL="85725" lvl="1" indent="-85725" algn="l">
              <a:buFontTx/>
              <a:buChar char="•"/>
              <a:defRPr/>
            </a:pPr>
            <a:endParaRPr lang="pl-PL" i="1" dirty="0"/>
          </a:p>
          <a:p>
            <a:pPr marL="361950" algn="l">
              <a:defRPr/>
            </a:pP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4284663" y="0"/>
            <a:ext cx="4608512" cy="647700"/>
          </a:xfrm>
        </p:spPr>
        <p:txBody>
          <a:bodyPr/>
          <a:lstStyle/>
          <a:p>
            <a:pPr eaLnBrk="1" hangingPunct="1"/>
            <a:r>
              <a:rPr lang="pl-PL" sz="2000" b="1" smtClean="0"/>
              <a:t>Dane do wskaźników realizacji celów projektu</a:t>
            </a:r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67586" name="CorelDRAW" r:id="rId3" imgW="15645960" imgH="2225160" progId="">
              <p:embed/>
            </p:oleObj>
          </a:graphicData>
        </a:graphic>
      </p:graphicFrame>
      <p:graphicFrame>
        <p:nvGraphicFramePr>
          <p:cNvPr id="9219" name="Object 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67587" name="CorelDRAW" r:id="rId4" imgW="4505400" imgH="1457280" progId="">
              <p:embed/>
            </p:oleObj>
          </a:graphicData>
        </a:graphic>
      </p:graphicFrame>
      <p:graphicFrame>
        <p:nvGraphicFramePr>
          <p:cNvPr id="9220" name="Object 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67588" name="CorelDRAW" r:id="rId5" imgW="2319120" imgH="1242000" progId="">
              <p:embed/>
            </p:oleObj>
          </a:graphicData>
        </a:graphic>
      </p:graphicFrame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9224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225" name="Rectangle 8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226" name="Freeform 9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>
                <a:gd name="T0" fmla="*/ 96 w 166"/>
                <a:gd name="T1" fmla="*/ 8 h 171"/>
                <a:gd name="T2" fmla="*/ 84 w 166"/>
                <a:gd name="T3" fmla="*/ 18 h 171"/>
                <a:gd name="T4" fmla="*/ 72 w 166"/>
                <a:gd name="T5" fmla="*/ 8 h 171"/>
                <a:gd name="T6" fmla="*/ 119 w 166"/>
                <a:gd name="T7" fmla="*/ 10 h 171"/>
                <a:gd name="T8" fmla="*/ 125 w 166"/>
                <a:gd name="T9" fmla="*/ 26 h 171"/>
                <a:gd name="T10" fmla="*/ 113 w 166"/>
                <a:gd name="T11" fmla="*/ 34 h 171"/>
                <a:gd name="T12" fmla="*/ 117 w 166"/>
                <a:gd name="T13" fmla="*/ 20 h 171"/>
                <a:gd name="T14" fmla="*/ 149 w 166"/>
                <a:gd name="T15" fmla="*/ 45 h 171"/>
                <a:gd name="T16" fmla="*/ 152 w 166"/>
                <a:gd name="T17" fmla="*/ 59 h 171"/>
                <a:gd name="T18" fmla="*/ 141 w 166"/>
                <a:gd name="T19" fmla="*/ 51 h 171"/>
                <a:gd name="T20" fmla="*/ 147 w 166"/>
                <a:gd name="T21" fmla="*/ 38 h 171"/>
                <a:gd name="T22" fmla="*/ 166 w 166"/>
                <a:gd name="T23" fmla="*/ 83 h 171"/>
                <a:gd name="T24" fmla="*/ 156 w 166"/>
                <a:gd name="T25" fmla="*/ 92 h 171"/>
                <a:gd name="T26" fmla="*/ 145 w 166"/>
                <a:gd name="T27" fmla="*/ 83 h 171"/>
                <a:gd name="T28" fmla="*/ 145 w 166"/>
                <a:gd name="T29" fmla="*/ 112 h 171"/>
                <a:gd name="T30" fmla="*/ 151 w 166"/>
                <a:gd name="T31" fmla="*/ 126 h 171"/>
                <a:gd name="T32" fmla="*/ 139 w 166"/>
                <a:gd name="T33" fmla="*/ 135 h 171"/>
                <a:gd name="T34" fmla="*/ 143 w 166"/>
                <a:gd name="T35" fmla="*/ 120 h 171"/>
                <a:gd name="T36" fmla="*/ 123 w 166"/>
                <a:gd name="T37" fmla="*/ 145 h 171"/>
                <a:gd name="T38" fmla="*/ 127 w 166"/>
                <a:gd name="T39" fmla="*/ 161 h 171"/>
                <a:gd name="T40" fmla="*/ 115 w 166"/>
                <a:gd name="T41" fmla="*/ 151 h 171"/>
                <a:gd name="T42" fmla="*/ 119 w 166"/>
                <a:gd name="T43" fmla="*/ 137 h 171"/>
                <a:gd name="T44" fmla="*/ 94 w 166"/>
                <a:gd name="T45" fmla="*/ 157 h 171"/>
                <a:gd name="T46" fmla="*/ 84 w 166"/>
                <a:gd name="T47" fmla="*/ 165 h 171"/>
                <a:gd name="T48" fmla="*/ 72 w 166"/>
                <a:gd name="T49" fmla="*/ 157 h 171"/>
                <a:gd name="T50" fmla="*/ 47 w 166"/>
                <a:gd name="T51" fmla="*/ 137 h 171"/>
                <a:gd name="T52" fmla="*/ 53 w 166"/>
                <a:gd name="T53" fmla="*/ 151 h 171"/>
                <a:gd name="T54" fmla="*/ 41 w 166"/>
                <a:gd name="T55" fmla="*/ 161 h 171"/>
                <a:gd name="T56" fmla="*/ 45 w 166"/>
                <a:gd name="T57" fmla="*/ 145 h 171"/>
                <a:gd name="T58" fmla="*/ 24 w 166"/>
                <a:gd name="T59" fmla="*/ 120 h 171"/>
                <a:gd name="T60" fmla="*/ 28 w 166"/>
                <a:gd name="T61" fmla="*/ 135 h 171"/>
                <a:gd name="T62" fmla="*/ 16 w 166"/>
                <a:gd name="T63" fmla="*/ 126 h 171"/>
                <a:gd name="T64" fmla="*/ 22 w 166"/>
                <a:gd name="T65" fmla="*/ 112 h 171"/>
                <a:gd name="T66" fmla="*/ 22 w 166"/>
                <a:gd name="T67" fmla="*/ 83 h 171"/>
                <a:gd name="T68" fmla="*/ 12 w 166"/>
                <a:gd name="T69" fmla="*/ 92 h 171"/>
                <a:gd name="T70" fmla="*/ 0 w 166"/>
                <a:gd name="T71" fmla="*/ 83 h 171"/>
                <a:gd name="T72" fmla="*/ 22 w 166"/>
                <a:gd name="T73" fmla="*/ 38 h 171"/>
                <a:gd name="T74" fmla="*/ 26 w 166"/>
                <a:gd name="T75" fmla="*/ 51 h 171"/>
                <a:gd name="T76" fmla="*/ 14 w 166"/>
                <a:gd name="T77" fmla="*/ 59 h 171"/>
                <a:gd name="T78" fmla="*/ 18 w 166"/>
                <a:gd name="T79" fmla="*/ 45 h 171"/>
                <a:gd name="T80" fmla="*/ 51 w 166"/>
                <a:gd name="T81" fmla="*/ 20 h 171"/>
                <a:gd name="T82" fmla="*/ 55 w 166"/>
                <a:gd name="T83" fmla="*/ 34 h 171"/>
                <a:gd name="T84" fmla="*/ 43 w 166"/>
                <a:gd name="T85" fmla="*/ 26 h 171"/>
                <a:gd name="T86" fmla="*/ 47 w 166"/>
                <a:gd name="T87" fmla="*/ 10 h 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6"/>
                <a:gd name="T133" fmla="*/ 0 h 171"/>
                <a:gd name="T134" fmla="*/ 166 w 166"/>
                <a:gd name="T135" fmla="*/ 171 h 1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227" name="Rectangle 10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9228" name="Rectangle 11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9229" name="Rectangle 12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251520" y="1052736"/>
            <a:ext cx="8643937" cy="4832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pl-PL" sz="1600" b="1" i="1" dirty="0">
                <a:solidFill>
                  <a:srgbClr val="0070C0"/>
                </a:solidFill>
              </a:rPr>
              <a:t>Politechnika Częstochowska</a:t>
            </a:r>
            <a:endParaRPr lang="pl-PL" sz="1600" i="1" dirty="0"/>
          </a:p>
          <a:p>
            <a:pPr marL="85725" lvl="1" indent="-85725" algn="l">
              <a:defRPr/>
            </a:pPr>
            <a:endParaRPr lang="pl-PL" i="1" dirty="0"/>
          </a:p>
          <a:p>
            <a:pPr marL="85725" lvl="1" indent="-85725" algn="l">
              <a:buFontTx/>
              <a:buChar char="•"/>
              <a:defRPr/>
            </a:pPr>
            <a:r>
              <a:rPr lang="pl-PL" i="1" dirty="0"/>
              <a:t>Prace inżynierskie planowane</a:t>
            </a:r>
          </a:p>
          <a:p>
            <a:pPr marL="85725" lvl="1" indent="-85725" algn="l">
              <a:buFontTx/>
              <a:buChar char="•"/>
              <a:defRPr/>
            </a:pPr>
            <a:endParaRPr lang="pl-PL" i="1" dirty="0"/>
          </a:p>
          <a:p>
            <a:pPr lvl="1" algn="l">
              <a:defRPr/>
            </a:pPr>
            <a:endParaRPr lang="pl-PL" b="1" dirty="0"/>
          </a:p>
          <a:p>
            <a:pPr lvl="1" algn="l">
              <a:defRPr/>
            </a:pPr>
            <a:r>
              <a:rPr lang="pl-PL" b="1" i="1" dirty="0"/>
              <a:t>Tytuł:</a:t>
            </a:r>
            <a:r>
              <a:rPr lang="pl-PL" i="1" dirty="0"/>
              <a:t> Opracowanie technologii spawania nadstopów niklu ze stalami stopowymi</a:t>
            </a:r>
          </a:p>
          <a:p>
            <a:pPr lvl="1" algn="l">
              <a:defRPr/>
            </a:pPr>
            <a:r>
              <a:rPr lang="pl-PL" b="1" i="1" dirty="0"/>
              <a:t>Autor:</a:t>
            </a:r>
            <a:r>
              <a:rPr lang="pl-PL" i="1" dirty="0"/>
              <a:t> Wojciech Gasz</a:t>
            </a:r>
          </a:p>
          <a:p>
            <a:pPr lvl="1" algn="l">
              <a:defRPr/>
            </a:pPr>
            <a:r>
              <a:rPr lang="pl-PL" b="1" i="1" dirty="0"/>
              <a:t>Promotor:</a:t>
            </a:r>
            <a:r>
              <a:rPr lang="pl-PL" i="1" dirty="0"/>
              <a:t> Krzysztof Kudła</a:t>
            </a:r>
          </a:p>
          <a:p>
            <a:pPr lvl="1" algn="l">
              <a:defRPr/>
            </a:pPr>
            <a:endParaRPr lang="pl-PL" i="1" dirty="0"/>
          </a:p>
          <a:p>
            <a:pPr lvl="1" algn="l">
              <a:defRPr/>
            </a:pPr>
            <a:r>
              <a:rPr lang="pl-PL" b="1" i="1" dirty="0"/>
              <a:t>Tytuł: </a:t>
            </a:r>
            <a:r>
              <a:rPr lang="pl-PL" i="1" dirty="0"/>
              <a:t>Analiza energii liniowej w procesie spawania STT</a:t>
            </a:r>
          </a:p>
          <a:p>
            <a:pPr lvl="1" algn="l">
              <a:defRPr/>
            </a:pPr>
            <a:r>
              <a:rPr lang="pl-PL" b="1" i="1" dirty="0"/>
              <a:t>Autor:</a:t>
            </a:r>
            <a:r>
              <a:rPr lang="pl-PL" i="1" dirty="0"/>
              <a:t> Paweł Michalski</a:t>
            </a:r>
          </a:p>
          <a:p>
            <a:pPr lvl="1" algn="l">
              <a:defRPr/>
            </a:pPr>
            <a:r>
              <a:rPr lang="pl-PL" b="1" i="1" dirty="0"/>
              <a:t>Promotor:</a:t>
            </a:r>
            <a:r>
              <a:rPr lang="pl-PL" i="1" dirty="0"/>
              <a:t> Krzysztof Kudła</a:t>
            </a:r>
          </a:p>
          <a:p>
            <a:pPr lvl="1" algn="l">
              <a:defRPr/>
            </a:pPr>
            <a:endParaRPr lang="pl-PL" i="1" dirty="0"/>
          </a:p>
          <a:p>
            <a:pPr lvl="1" algn="l">
              <a:defRPr/>
            </a:pPr>
            <a:r>
              <a:rPr lang="pl-PL" b="1" i="1" dirty="0"/>
              <a:t>Tytuł:</a:t>
            </a:r>
            <a:r>
              <a:rPr lang="pl-PL" i="1" dirty="0"/>
              <a:t> Analiza energii liniowej w procesie spawania CMT</a:t>
            </a:r>
          </a:p>
          <a:p>
            <a:pPr lvl="1" algn="l">
              <a:defRPr/>
            </a:pPr>
            <a:r>
              <a:rPr lang="pl-PL" b="1" i="1" dirty="0"/>
              <a:t>Autor</a:t>
            </a:r>
            <a:r>
              <a:rPr lang="pl-PL" i="1" dirty="0"/>
              <a:t>: Mariusz Mrozik</a:t>
            </a:r>
          </a:p>
          <a:p>
            <a:pPr lvl="1" algn="l">
              <a:defRPr/>
            </a:pPr>
            <a:r>
              <a:rPr lang="pl-PL" b="1" i="1" dirty="0"/>
              <a:t>Promotor:</a:t>
            </a:r>
            <a:r>
              <a:rPr lang="pl-PL" i="1" dirty="0"/>
              <a:t> Krzysztof Kudła</a:t>
            </a:r>
          </a:p>
          <a:p>
            <a:pPr lvl="1" algn="l">
              <a:defRPr/>
            </a:pPr>
            <a:endParaRPr lang="pl-PL" i="1" dirty="0"/>
          </a:p>
          <a:p>
            <a:pPr lvl="1" algn="l">
              <a:defRPr/>
            </a:pPr>
            <a:r>
              <a:rPr lang="pl-PL" b="1" i="1" dirty="0"/>
              <a:t>Tytuł: </a:t>
            </a:r>
            <a:r>
              <a:rPr lang="pl-PL" i="1" dirty="0"/>
              <a:t>Badania jakościowe sczepiania bez udziału materiału dodatkowego w procesie spawania TIG</a:t>
            </a:r>
          </a:p>
          <a:p>
            <a:pPr lvl="1" algn="l">
              <a:defRPr/>
            </a:pPr>
            <a:r>
              <a:rPr lang="pl-PL" b="1" i="1" dirty="0"/>
              <a:t>Autor: </a:t>
            </a:r>
            <a:r>
              <a:rPr lang="pl-PL" i="1" dirty="0"/>
              <a:t>Wojciech Tyka</a:t>
            </a:r>
          </a:p>
          <a:p>
            <a:pPr lvl="1" algn="l">
              <a:defRPr/>
            </a:pPr>
            <a:r>
              <a:rPr lang="pl-PL" b="1" i="1" dirty="0"/>
              <a:t>Promotor:</a:t>
            </a:r>
            <a:r>
              <a:rPr lang="pl-PL" i="1" dirty="0"/>
              <a:t> Krzysztof Kudła</a:t>
            </a:r>
          </a:p>
          <a:p>
            <a:pPr marL="85725" lvl="1" indent="-85725" algn="l">
              <a:buFontTx/>
              <a:buChar char="•"/>
              <a:defRPr/>
            </a:pPr>
            <a:endParaRPr lang="pl-PL" i="1" dirty="0"/>
          </a:p>
          <a:p>
            <a:pPr marL="361950" algn="l">
              <a:defRPr/>
            </a:pP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4284663" y="0"/>
            <a:ext cx="4608512" cy="647700"/>
          </a:xfrm>
        </p:spPr>
        <p:txBody>
          <a:bodyPr/>
          <a:lstStyle/>
          <a:p>
            <a:pPr eaLnBrk="1" hangingPunct="1"/>
            <a:r>
              <a:rPr lang="pl-PL" sz="2000" b="1" smtClean="0"/>
              <a:t>Dane do wskaźników realizacji celów projektu</a:t>
            </a: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68610" name="CorelDRAW" r:id="rId3" imgW="15645960" imgH="2225160" progId="">
              <p:embed/>
            </p:oleObj>
          </a:graphicData>
        </a:graphic>
      </p:graphicFrame>
      <p:graphicFrame>
        <p:nvGraphicFramePr>
          <p:cNvPr id="10243" name="Object 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68611" name="CorelDRAW" r:id="rId4" imgW="4505400" imgH="1457280" progId="">
              <p:embed/>
            </p:oleObj>
          </a:graphicData>
        </a:graphic>
      </p:graphicFrame>
      <p:graphicFrame>
        <p:nvGraphicFramePr>
          <p:cNvPr id="10244" name="Object 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68612" name="CorelDRAW" r:id="rId5" imgW="2319120" imgH="1242000" progId="">
              <p:embed/>
            </p:oleObj>
          </a:graphicData>
        </a:graphic>
      </p:graphicFrame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10248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49" name="Rectangle 8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50" name="Freeform 9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>
                <a:gd name="T0" fmla="*/ 96 w 166"/>
                <a:gd name="T1" fmla="*/ 8 h 171"/>
                <a:gd name="T2" fmla="*/ 84 w 166"/>
                <a:gd name="T3" fmla="*/ 18 h 171"/>
                <a:gd name="T4" fmla="*/ 72 w 166"/>
                <a:gd name="T5" fmla="*/ 8 h 171"/>
                <a:gd name="T6" fmla="*/ 119 w 166"/>
                <a:gd name="T7" fmla="*/ 10 h 171"/>
                <a:gd name="T8" fmla="*/ 125 w 166"/>
                <a:gd name="T9" fmla="*/ 26 h 171"/>
                <a:gd name="T10" fmla="*/ 113 w 166"/>
                <a:gd name="T11" fmla="*/ 34 h 171"/>
                <a:gd name="T12" fmla="*/ 117 w 166"/>
                <a:gd name="T13" fmla="*/ 20 h 171"/>
                <a:gd name="T14" fmla="*/ 149 w 166"/>
                <a:gd name="T15" fmla="*/ 45 h 171"/>
                <a:gd name="T16" fmla="*/ 152 w 166"/>
                <a:gd name="T17" fmla="*/ 59 h 171"/>
                <a:gd name="T18" fmla="*/ 141 w 166"/>
                <a:gd name="T19" fmla="*/ 51 h 171"/>
                <a:gd name="T20" fmla="*/ 147 w 166"/>
                <a:gd name="T21" fmla="*/ 38 h 171"/>
                <a:gd name="T22" fmla="*/ 166 w 166"/>
                <a:gd name="T23" fmla="*/ 83 h 171"/>
                <a:gd name="T24" fmla="*/ 156 w 166"/>
                <a:gd name="T25" fmla="*/ 92 h 171"/>
                <a:gd name="T26" fmla="*/ 145 w 166"/>
                <a:gd name="T27" fmla="*/ 83 h 171"/>
                <a:gd name="T28" fmla="*/ 145 w 166"/>
                <a:gd name="T29" fmla="*/ 112 h 171"/>
                <a:gd name="T30" fmla="*/ 151 w 166"/>
                <a:gd name="T31" fmla="*/ 126 h 171"/>
                <a:gd name="T32" fmla="*/ 139 w 166"/>
                <a:gd name="T33" fmla="*/ 135 h 171"/>
                <a:gd name="T34" fmla="*/ 143 w 166"/>
                <a:gd name="T35" fmla="*/ 120 h 171"/>
                <a:gd name="T36" fmla="*/ 123 w 166"/>
                <a:gd name="T37" fmla="*/ 145 h 171"/>
                <a:gd name="T38" fmla="*/ 127 w 166"/>
                <a:gd name="T39" fmla="*/ 161 h 171"/>
                <a:gd name="T40" fmla="*/ 115 w 166"/>
                <a:gd name="T41" fmla="*/ 151 h 171"/>
                <a:gd name="T42" fmla="*/ 119 w 166"/>
                <a:gd name="T43" fmla="*/ 137 h 171"/>
                <a:gd name="T44" fmla="*/ 94 w 166"/>
                <a:gd name="T45" fmla="*/ 157 h 171"/>
                <a:gd name="T46" fmla="*/ 84 w 166"/>
                <a:gd name="T47" fmla="*/ 165 h 171"/>
                <a:gd name="T48" fmla="*/ 72 w 166"/>
                <a:gd name="T49" fmla="*/ 157 h 171"/>
                <a:gd name="T50" fmla="*/ 47 w 166"/>
                <a:gd name="T51" fmla="*/ 137 h 171"/>
                <a:gd name="T52" fmla="*/ 53 w 166"/>
                <a:gd name="T53" fmla="*/ 151 h 171"/>
                <a:gd name="T54" fmla="*/ 41 w 166"/>
                <a:gd name="T55" fmla="*/ 161 h 171"/>
                <a:gd name="T56" fmla="*/ 45 w 166"/>
                <a:gd name="T57" fmla="*/ 145 h 171"/>
                <a:gd name="T58" fmla="*/ 24 w 166"/>
                <a:gd name="T59" fmla="*/ 120 h 171"/>
                <a:gd name="T60" fmla="*/ 28 w 166"/>
                <a:gd name="T61" fmla="*/ 135 h 171"/>
                <a:gd name="T62" fmla="*/ 16 w 166"/>
                <a:gd name="T63" fmla="*/ 126 h 171"/>
                <a:gd name="T64" fmla="*/ 22 w 166"/>
                <a:gd name="T65" fmla="*/ 112 h 171"/>
                <a:gd name="T66" fmla="*/ 22 w 166"/>
                <a:gd name="T67" fmla="*/ 83 h 171"/>
                <a:gd name="T68" fmla="*/ 12 w 166"/>
                <a:gd name="T69" fmla="*/ 92 h 171"/>
                <a:gd name="T70" fmla="*/ 0 w 166"/>
                <a:gd name="T71" fmla="*/ 83 h 171"/>
                <a:gd name="T72" fmla="*/ 22 w 166"/>
                <a:gd name="T73" fmla="*/ 38 h 171"/>
                <a:gd name="T74" fmla="*/ 26 w 166"/>
                <a:gd name="T75" fmla="*/ 51 h 171"/>
                <a:gd name="T76" fmla="*/ 14 w 166"/>
                <a:gd name="T77" fmla="*/ 59 h 171"/>
                <a:gd name="T78" fmla="*/ 18 w 166"/>
                <a:gd name="T79" fmla="*/ 45 h 171"/>
                <a:gd name="T80" fmla="*/ 51 w 166"/>
                <a:gd name="T81" fmla="*/ 20 h 171"/>
                <a:gd name="T82" fmla="*/ 55 w 166"/>
                <a:gd name="T83" fmla="*/ 34 h 171"/>
                <a:gd name="T84" fmla="*/ 43 w 166"/>
                <a:gd name="T85" fmla="*/ 26 h 171"/>
                <a:gd name="T86" fmla="*/ 47 w 166"/>
                <a:gd name="T87" fmla="*/ 10 h 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6"/>
                <a:gd name="T133" fmla="*/ 0 h 171"/>
                <a:gd name="T134" fmla="*/ 166 w 166"/>
                <a:gd name="T135" fmla="*/ 171 h 1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51" name="Rectangle 10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10252" name="Rectangle 11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10253" name="Rectangle 12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611560" y="980728"/>
            <a:ext cx="8215312" cy="5262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pl-PL" sz="1600" b="1" i="1" dirty="0">
                <a:solidFill>
                  <a:srgbClr val="0070C0"/>
                </a:solidFill>
              </a:rPr>
              <a:t>Politechnika Częstochowska</a:t>
            </a:r>
            <a:endParaRPr lang="pl-PL" sz="1600" i="1" dirty="0"/>
          </a:p>
          <a:p>
            <a:pPr marL="85725" lvl="1" indent="-85725" algn="l">
              <a:buFontTx/>
              <a:buChar char="•"/>
              <a:defRPr/>
            </a:pPr>
            <a:endParaRPr lang="pl-PL" i="1" dirty="0"/>
          </a:p>
          <a:p>
            <a:pPr marL="85725" lvl="1" indent="-85725" algn="l">
              <a:buFontTx/>
              <a:buChar char="•"/>
              <a:defRPr/>
            </a:pPr>
            <a:r>
              <a:rPr lang="pl-PL" i="1" dirty="0"/>
              <a:t>Prace inżynierskie planowane</a:t>
            </a:r>
          </a:p>
          <a:p>
            <a:pPr marL="85725" lvl="1" indent="-85725" algn="l">
              <a:buFontTx/>
              <a:buChar char="•"/>
              <a:defRPr/>
            </a:pPr>
            <a:endParaRPr lang="pl-PL" i="1" dirty="0"/>
          </a:p>
          <a:p>
            <a:pPr lvl="1" algn="l">
              <a:defRPr/>
            </a:pPr>
            <a:r>
              <a:rPr lang="pl-PL" b="1" dirty="0"/>
              <a:t>Tytuł:</a:t>
            </a:r>
            <a:r>
              <a:rPr lang="pl-PL" dirty="0"/>
              <a:t> Możliwości ograniczenia ilości wprowadzanego ciepła podczas spawania nowoczesnych stopów metali</a:t>
            </a:r>
            <a:br>
              <a:rPr lang="pl-PL" dirty="0"/>
            </a:br>
            <a:r>
              <a:rPr lang="pl-PL" b="1" dirty="0"/>
              <a:t>Autor</a:t>
            </a:r>
            <a:r>
              <a:rPr lang="pl-PL" dirty="0"/>
              <a:t>: </a:t>
            </a:r>
            <a:r>
              <a:rPr lang="pl-PL" dirty="0" err="1"/>
              <a:t>Aleksanderek</a:t>
            </a:r>
            <a:r>
              <a:rPr lang="pl-PL" dirty="0"/>
              <a:t> Rafał </a:t>
            </a:r>
            <a:br>
              <a:rPr lang="pl-PL" dirty="0"/>
            </a:br>
            <a:r>
              <a:rPr lang="pl-PL" b="1" dirty="0"/>
              <a:t>Promotor</a:t>
            </a:r>
            <a:r>
              <a:rPr lang="pl-PL" dirty="0"/>
              <a:t>: </a:t>
            </a:r>
            <a:r>
              <a:rPr lang="pl-PL" dirty="0" err="1"/>
              <a:t>Wojsyk</a:t>
            </a:r>
            <a:r>
              <a:rPr lang="pl-PL" dirty="0"/>
              <a:t> Kwiryn </a:t>
            </a:r>
          </a:p>
          <a:p>
            <a:pPr lvl="1" algn="l">
              <a:defRPr/>
            </a:pPr>
            <a:endParaRPr lang="pl-PL" dirty="0"/>
          </a:p>
          <a:p>
            <a:pPr lvl="1" algn="l">
              <a:defRPr/>
            </a:pPr>
            <a:r>
              <a:rPr lang="pl-PL" b="1" dirty="0"/>
              <a:t>Tytuł:</a:t>
            </a:r>
            <a:r>
              <a:rPr lang="pl-PL" dirty="0"/>
              <a:t> Wykorzystanie technologii </a:t>
            </a:r>
            <a:r>
              <a:rPr lang="pl-PL" dirty="0" err="1"/>
              <a:t>mikrospwania</a:t>
            </a:r>
            <a:r>
              <a:rPr lang="pl-PL" dirty="0"/>
              <a:t> i </a:t>
            </a:r>
            <a:r>
              <a:rPr lang="pl-PL" dirty="0" err="1"/>
              <a:t>mikroprzypawania</a:t>
            </a:r>
            <a:r>
              <a:rPr lang="pl-PL" dirty="0"/>
              <a:t> do spawalniczego przygotowania elementów</a:t>
            </a:r>
          </a:p>
          <a:p>
            <a:pPr lvl="1" algn="l">
              <a:defRPr/>
            </a:pPr>
            <a:r>
              <a:rPr lang="pl-PL" b="1" dirty="0"/>
              <a:t>Autor:</a:t>
            </a:r>
            <a:r>
              <a:rPr lang="pl-PL" dirty="0"/>
              <a:t> </a:t>
            </a:r>
            <a:r>
              <a:rPr lang="pl-PL" dirty="0" err="1"/>
              <a:t>Borkowicz</a:t>
            </a:r>
            <a:r>
              <a:rPr lang="pl-PL" dirty="0"/>
              <a:t> Marcin</a:t>
            </a:r>
          </a:p>
          <a:p>
            <a:pPr lvl="1" algn="l">
              <a:defRPr/>
            </a:pPr>
            <a:r>
              <a:rPr lang="pl-PL" b="1" dirty="0"/>
              <a:t>Promotor:</a:t>
            </a:r>
            <a:r>
              <a:rPr lang="pl-PL" dirty="0"/>
              <a:t> </a:t>
            </a:r>
            <a:r>
              <a:rPr lang="pl-PL" dirty="0" err="1"/>
              <a:t>Wojsyk</a:t>
            </a:r>
            <a:r>
              <a:rPr lang="pl-PL" dirty="0"/>
              <a:t> Kwiryn </a:t>
            </a:r>
            <a:br>
              <a:rPr lang="pl-PL" dirty="0"/>
            </a:br>
            <a:endParaRPr lang="pl-PL" dirty="0"/>
          </a:p>
          <a:p>
            <a:pPr lvl="1" algn="l">
              <a:defRPr/>
            </a:pPr>
            <a:r>
              <a:rPr lang="pl-PL" b="1" i="1" dirty="0"/>
              <a:t>Tytuł:</a:t>
            </a:r>
            <a:r>
              <a:rPr lang="pl-PL" i="1" dirty="0"/>
              <a:t> Badanie jakości spawanych cienkościennych konstrukcji tytanowych</a:t>
            </a:r>
          </a:p>
          <a:p>
            <a:pPr lvl="1" algn="l">
              <a:defRPr/>
            </a:pPr>
            <a:r>
              <a:rPr lang="pl-PL" b="1" i="1" dirty="0"/>
              <a:t>Autor:</a:t>
            </a:r>
            <a:r>
              <a:rPr lang="pl-PL" i="1" dirty="0"/>
              <a:t> </a:t>
            </a:r>
            <a:r>
              <a:rPr lang="pl-PL" i="1" dirty="0" err="1"/>
              <a:t>Cimcioch</a:t>
            </a:r>
            <a:r>
              <a:rPr lang="pl-PL" i="1" dirty="0"/>
              <a:t> Zbigniew</a:t>
            </a:r>
          </a:p>
          <a:p>
            <a:pPr lvl="1" algn="l">
              <a:defRPr/>
            </a:pPr>
            <a:r>
              <a:rPr lang="pl-PL" b="1" i="1" dirty="0"/>
              <a:t>Promotor:</a:t>
            </a:r>
            <a:r>
              <a:rPr lang="pl-PL" i="1" dirty="0"/>
              <a:t> </a:t>
            </a:r>
            <a:r>
              <a:rPr lang="pl-PL" i="1" dirty="0" err="1"/>
              <a:t>Wojsyk</a:t>
            </a:r>
            <a:r>
              <a:rPr lang="pl-PL" i="1" dirty="0"/>
              <a:t> Kwiryn </a:t>
            </a:r>
          </a:p>
          <a:p>
            <a:pPr lvl="1" algn="l">
              <a:defRPr/>
            </a:pPr>
            <a:endParaRPr lang="pl-PL" i="1" dirty="0"/>
          </a:p>
          <a:p>
            <a:pPr lvl="1" algn="l">
              <a:defRPr/>
            </a:pPr>
            <a:r>
              <a:rPr lang="pl-PL" b="1" i="1" dirty="0"/>
              <a:t>Tytuł: </a:t>
            </a:r>
            <a:r>
              <a:rPr lang="pl-PL" i="1" dirty="0"/>
              <a:t>Zastosowanie gazów formujących do wykonywania połączeń rurowych wysokiej jakości</a:t>
            </a:r>
          </a:p>
          <a:p>
            <a:pPr lvl="1" algn="l">
              <a:defRPr/>
            </a:pPr>
            <a:r>
              <a:rPr lang="pl-PL" b="1" i="1" dirty="0"/>
              <a:t>Autor:</a:t>
            </a:r>
            <a:r>
              <a:rPr lang="pl-PL" i="1" dirty="0"/>
              <a:t> </a:t>
            </a:r>
            <a:r>
              <a:rPr lang="pl-PL" i="1" dirty="0" err="1"/>
              <a:t>Machelski</a:t>
            </a:r>
            <a:r>
              <a:rPr lang="pl-PL" i="1" dirty="0"/>
              <a:t> Tomasz</a:t>
            </a:r>
          </a:p>
          <a:p>
            <a:pPr lvl="1" algn="l">
              <a:defRPr/>
            </a:pPr>
            <a:r>
              <a:rPr lang="pl-PL" b="1" i="1" dirty="0"/>
              <a:t>Promotor:</a:t>
            </a:r>
            <a:r>
              <a:rPr lang="pl-PL" i="1" dirty="0"/>
              <a:t> </a:t>
            </a:r>
            <a:r>
              <a:rPr lang="pl-PL" i="1" dirty="0" err="1"/>
              <a:t>Wojsyk</a:t>
            </a:r>
            <a:r>
              <a:rPr lang="pl-PL" i="1" dirty="0"/>
              <a:t> Kwiryn </a:t>
            </a:r>
          </a:p>
          <a:p>
            <a:pPr lvl="1" algn="l">
              <a:defRPr/>
            </a:pPr>
            <a:endParaRPr lang="pl-PL" i="1" dirty="0"/>
          </a:p>
          <a:p>
            <a:pPr marL="85725" lvl="1" indent="-85725" algn="l">
              <a:buFontTx/>
              <a:buChar char="•"/>
              <a:defRPr/>
            </a:pPr>
            <a:endParaRPr lang="pl-PL" i="1" dirty="0"/>
          </a:p>
          <a:p>
            <a:pPr marL="361950" algn="l">
              <a:defRPr/>
            </a:pP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4284663" y="0"/>
            <a:ext cx="4608512" cy="647700"/>
          </a:xfrm>
        </p:spPr>
        <p:txBody>
          <a:bodyPr/>
          <a:lstStyle/>
          <a:p>
            <a:pPr eaLnBrk="1" hangingPunct="1"/>
            <a:r>
              <a:rPr lang="pl-PL" sz="2000" b="1" smtClean="0"/>
              <a:t>Dane do wskaźników realizacji celów projektu</a:t>
            </a:r>
          </a:p>
        </p:txBody>
      </p:sp>
      <p:graphicFrame>
        <p:nvGraphicFramePr>
          <p:cNvPr id="11266" name="Object 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69634" name="CorelDRAW" r:id="rId3" imgW="15645960" imgH="2225160" progId="">
              <p:embed/>
            </p:oleObj>
          </a:graphicData>
        </a:graphic>
      </p:graphicFrame>
      <p:graphicFrame>
        <p:nvGraphicFramePr>
          <p:cNvPr id="11267" name="Object 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69635" name="CorelDRAW" r:id="rId4" imgW="4505400" imgH="1457280" progId="">
              <p:embed/>
            </p:oleObj>
          </a:graphicData>
        </a:graphic>
      </p:graphicFrame>
      <p:graphicFrame>
        <p:nvGraphicFramePr>
          <p:cNvPr id="11268" name="Object 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69636" name="CorelDRAW" r:id="rId5" imgW="2319120" imgH="1242000" progId="">
              <p:embed/>
            </p:oleObj>
          </a:graphicData>
        </a:graphic>
      </p:graphicFrame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11272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273" name="Rectangle 8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274" name="Freeform 9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>
                <a:gd name="T0" fmla="*/ 96 w 166"/>
                <a:gd name="T1" fmla="*/ 8 h 171"/>
                <a:gd name="T2" fmla="*/ 84 w 166"/>
                <a:gd name="T3" fmla="*/ 18 h 171"/>
                <a:gd name="T4" fmla="*/ 72 w 166"/>
                <a:gd name="T5" fmla="*/ 8 h 171"/>
                <a:gd name="T6" fmla="*/ 119 w 166"/>
                <a:gd name="T7" fmla="*/ 10 h 171"/>
                <a:gd name="T8" fmla="*/ 125 w 166"/>
                <a:gd name="T9" fmla="*/ 26 h 171"/>
                <a:gd name="T10" fmla="*/ 113 w 166"/>
                <a:gd name="T11" fmla="*/ 34 h 171"/>
                <a:gd name="T12" fmla="*/ 117 w 166"/>
                <a:gd name="T13" fmla="*/ 20 h 171"/>
                <a:gd name="T14" fmla="*/ 149 w 166"/>
                <a:gd name="T15" fmla="*/ 45 h 171"/>
                <a:gd name="T16" fmla="*/ 152 w 166"/>
                <a:gd name="T17" fmla="*/ 59 h 171"/>
                <a:gd name="T18" fmla="*/ 141 w 166"/>
                <a:gd name="T19" fmla="*/ 51 h 171"/>
                <a:gd name="T20" fmla="*/ 147 w 166"/>
                <a:gd name="T21" fmla="*/ 38 h 171"/>
                <a:gd name="T22" fmla="*/ 166 w 166"/>
                <a:gd name="T23" fmla="*/ 83 h 171"/>
                <a:gd name="T24" fmla="*/ 156 w 166"/>
                <a:gd name="T25" fmla="*/ 92 h 171"/>
                <a:gd name="T26" fmla="*/ 145 w 166"/>
                <a:gd name="T27" fmla="*/ 83 h 171"/>
                <a:gd name="T28" fmla="*/ 145 w 166"/>
                <a:gd name="T29" fmla="*/ 112 h 171"/>
                <a:gd name="T30" fmla="*/ 151 w 166"/>
                <a:gd name="T31" fmla="*/ 126 h 171"/>
                <a:gd name="T32" fmla="*/ 139 w 166"/>
                <a:gd name="T33" fmla="*/ 135 h 171"/>
                <a:gd name="T34" fmla="*/ 143 w 166"/>
                <a:gd name="T35" fmla="*/ 120 h 171"/>
                <a:gd name="T36" fmla="*/ 123 w 166"/>
                <a:gd name="T37" fmla="*/ 145 h 171"/>
                <a:gd name="T38" fmla="*/ 127 w 166"/>
                <a:gd name="T39" fmla="*/ 161 h 171"/>
                <a:gd name="T40" fmla="*/ 115 w 166"/>
                <a:gd name="T41" fmla="*/ 151 h 171"/>
                <a:gd name="T42" fmla="*/ 119 w 166"/>
                <a:gd name="T43" fmla="*/ 137 h 171"/>
                <a:gd name="T44" fmla="*/ 94 w 166"/>
                <a:gd name="T45" fmla="*/ 157 h 171"/>
                <a:gd name="T46" fmla="*/ 84 w 166"/>
                <a:gd name="T47" fmla="*/ 165 h 171"/>
                <a:gd name="T48" fmla="*/ 72 w 166"/>
                <a:gd name="T49" fmla="*/ 157 h 171"/>
                <a:gd name="T50" fmla="*/ 47 w 166"/>
                <a:gd name="T51" fmla="*/ 137 h 171"/>
                <a:gd name="T52" fmla="*/ 53 w 166"/>
                <a:gd name="T53" fmla="*/ 151 h 171"/>
                <a:gd name="T54" fmla="*/ 41 w 166"/>
                <a:gd name="T55" fmla="*/ 161 h 171"/>
                <a:gd name="T56" fmla="*/ 45 w 166"/>
                <a:gd name="T57" fmla="*/ 145 h 171"/>
                <a:gd name="T58" fmla="*/ 24 w 166"/>
                <a:gd name="T59" fmla="*/ 120 h 171"/>
                <a:gd name="T60" fmla="*/ 28 w 166"/>
                <a:gd name="T61" fmla="*/ 135 h 171"/>
                <a:gd name="T62" fmla="*/ 16 w 166"/>
                <a:gd name="T63" fmla="*/ 126 h 171"/>
                <a:gd name="T64" fmla="*/ 22 w 166"/>
                <a:gd name="T65" fmla="*/ 112 h 171"/>
                <a:gd name="T66" fmla="*/ 22 w 166"/>
                <a:gd name="T67" fmla="*/ 83 h 171"/>
                <a:gd name="T68" fmla="*/ 12 w 166"/>
                <a:gd name="T69" fmla="*/ 92 h 171"/>
                <a:gd name="T70" fmla="*/ 0 w 166"/>
                <a:gd name="T71" fmla="*/ 83 h 171"/>
                <a:gd name="T72" fmla="*/ 22 w 166"/>
                <a:gd name="T73" fmla="*/ 38 h 171"/>
                <a:gd name="T74" fmla="*/ 26 w 166"/>
                <a:gd name="T75" fmla="*/ 51 h 171"/>
                <a:gd name="T76" fmla="*/ 14 w 166"/>
                <a:gd name="T77" fmla="*/ 59 h 171"/>
                <a:gd name="T78" fmla="*/ 18 w 166"/>
                <a:gd name="T79" fmla="*/ 45 h 171"/>
                <a:gd name="T80" fmla="*/ 51 w 166"/>
                <a:gd name="T81" fmla="*/ 20 h 171"/>
                <a:gd name="T82" fmla="*/ 55 w 166"/>
                <a:gd name="T83" fmla="*/ 34 h 171"/>
                <a:gd name="T84" fmla="*/ 43 w 166"/>
                <a:gd name="T85" fmla="*/ 26 h 171"/>
                <a:gd name="T86" fmla="*/ 47 w 166"/>
                <a:gd name="T87" fmla="*/ 10 h 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6"/>
                <a:gd name="T133" fmla="*/ 0 h 171"/>
                <a:gd name="T134" fmla="*/ 166 w 166"/>
                <a:gd name="T135" fmla="*/ 171 h 1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275" name="Rectangle 10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11276" name="Rectangle 11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11277" name="Rectangle 12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642938" y="1285875"/>
            <a:ext cx="8215312" cy="39703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pl-PL" sz="1600" b="1" i="1" dirty="0">
                <a:solidFill>
                  <a:srgbClr val="0070C0"/>
                </a:solidFill>
              </a:rPr>
              <a:t>Politechnika </a:t>
            </a:r>
            <a:r>
              <a:rPr lang="pl-PL" sz="1600" b="1" i="1" dirty="0" smtClean="0">
                <a:solidFill>
                  <a:srgbClr val="0070C0"/>
                </a:solidFill>
              </a:rPr>
              <a:t>Częstochowska</a:t>
            </a:r>
          </a:p>
          <a:p>
            <a:pPr algn="l">
              <a:defRPr/>
            </a:pPr>
            <a:endParaRPr lang="pl-PL" i="1" dirty="0"/>
          </a:p>
          <a:p>
            <a:pPr marL="0" lvl="1" algn="l">
              <a:buFontTx/>
              <a:buChar char="•"/>
              <a:defRPr/>
            </a:pPr>
            <a:r>
              <a:rPr lang="pl-PL" i="1" dirty="0"/>
              <a:t>Prace magisterskie planowane</a:t>
            </a:r>
          </a:p>
          <a:p>
            <a:pPr lvl="1" algn="l">
              <a:buFontTx/>
              <a:buChar char="•"/>
              <a:defRPr/>
            </a:pPr>
            <a:endParaRPr lang="pl-PL" i="1" dirty="0"/>
          </a:p>
          <a:p>
            <a:pPr lvl="1" algn="l">
              <a:defRPr/>
            </a:pPr>
            <a:r>
              <a:rPr lang="pl-PL" b="1" dirty="0"/>
              <a:t>Tytuł: </a:t>
            </a:r>
            <a:r>
              <a:rPr lang="pl-PL" dirty="0"/>
              <a:t>Mikrostrukturalna analiza złączy zgrzewanych Ti-Al</a:t>
            </a:r>
            <a:br>
              <a:rPr lang="pl-PL" dirty="0"/>
            </a:br>
            <a:r>
              <a:rPr lang="pl-PL" b="1" dirty="0"/>
              <a:t>Autor</a:t>
            </a:r>
            <a:r>
              <a:rPr lang="pl-PL" dirty="0"/>
              <a:t>: Marcin Gajda</a:t>
            </a:r>
            <a:br>
              <a:rPr lang="pl-PL" dirty="0"/>
            </a:br>
            <a:r>
              <a:rPr lang="pl-PL" b="1" dirty="0"/>
              <a:t>Promotor: </a:t>
            </a:r>
            <a:r>
              <a:rPr lang="pl-PL" dirty="0"/>
              <a:t>Zygmunt Nitkiewicz</a:t>
            </a:r>
            <a:br>
              <a:rPr lang="pl-PL" dirty="0"/>
            </a:br>
            <a:endParaRPr lang="pl-PL" dirty="0"/>
          </a:p>
          <a:p>
            <a:pPr marL="85725" lvl="1" indent="-85725" algn="l">
              <a:defRPr/>
            </a:pPr>
            <a:r>
              <a:rPr lang="pl-PL" i="1" dirty="0" smtClean="0"/>
              <a:t> </a:t>
            </a:r>
            <a:endParaRPr lang="pl-PL" i="1" dirty="0"/>
          </a:p>
          <a:p>
            <a:pPr marL="85725" lvl="1" indent="-85725" algn="l">
              <a:buFontTx/>
              <a:buChar char="•"/>
              <a:defRPr/>
            </a:pPr>
            <a:endParaRPr lang="pl-PL" i="1" dirty="0"/>
          </a:p>
          <a:p>
            <a:pPr marL="85725" lvl="1" indent="-85725" algn="l">
              <a:buFontTx/>
              <a:buChar char="•"/>
              <a:defRPr/>
            </a:pPr>
            <a:r>
              <a:rPr lang="pl-PL" i="1" dirty="0"/>
              <a:t>Prace habilitacyjne </a:t>
            </a:r>
          </a:p>
          <a:p>
            <a:pPr lvl="1" algn="l">
              <a:buFontTx/>
              <a:buChar char="•"/>
              <a:defRPr/>
            </a:pPr>
            <a:endParaRPr lang="pl-PL" i="1" dirty="0"/>
          </a:p>
          <a:p>
            <a:pPr lvl="1" algn="l">
              <a:buFontTx/>
              <a:buChar char="•"/>
              <a:defRPr/>
            </a:pPr>
            <a:endParaRPr lang="pl-PL" i="1" dirty="0"/>
          </a:p>
          <a:p>
            <a:pPr marL="0" lvl="1" algn="l">
              <a:buFontTx/>
              <a:buChar char="•"/>
              <a:defRPr/>
            </a:pPr>
            <a:r>
              <a:rPr lang="pl-PL" i="1" dirty="0"/>
              <a:t>Planowane do realizacji:</a:t>
            </a:r>
          </a:p>
          <a:p>
            <a:pPr lvl="1" algn="l">
              <a:buFontTx/>
              <a:buChar char="•"/>
              <a:defRPr/>
            </a:pPr>
            <a:endParaRPr lang="pl-PL" i="1" dirty="0"/>
          </a:p>
          <a:p>
            <a:pPr lvl="1" algn="l">
              <a:defRPr/>
            </a:pPr>
            <a:r>
              <a:rPr lang="pl-PL" b="1" i="1" dirty="0"/>
              <a:t>Tytuł:</a:t>
            </a:r>
            <a:r>
              <a:rPr lang="pl-PL" i="1" dirty="0"/>
              <a:t> Energia liniowa spawania i możliwości jej obliczania</a:t>
            </a:r>
          </a:p>
          <a:p>
            <a:pPr lvl="1" algn="l">
              <a:defRPr/>
            </a:pPr>
            <a:r>
              <a:rPr lang="pl-PL" b="1" i="1" dirty="0"/>
              <a:t>Autor</a:t>
            </a:r>
            <a:r>
              <a:rPr lang="pl-PL" i="1" dirty="0"/>
              <a:t>: </a:t>
            </a:r>
            <a:r>
              <a:rPr lang="pl-PL" i="1" dirty="0" err="1"/>
              <a:t>Wojsyk</a:t>
            </a:r>
            <a:r>
              <a:rPr lang="pl-PL" i="1" dirty="0"/>
              <a:t> Kwiryn </a:t>
            </a:r>
          </a:p>
          <a:p>
            <a:pPr lvl="1" algn="l">
              <a:buFontTx/>
              <a:buChar char="•"/>
              <a:defRPr/>
            </a:pP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4663" y="0"/>
            <a:ext cx="4608512" cy="647700"/>
          </a:xfrm>
        </p:spPr>
        <p:txBody>
          <a:bodyPr/>
          <a:lstStyle/>
          <a:p>
            <a:pPr eaLnBrk="1" hangingPunct="1"/>
            <a:r>
              <a:rPr lang="pl-PL" sz="2000" b="1" smtClean="0"/>
              <a:t>Dane do wskaźników realizacji celów projektu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71682" name="CorelDRAW" r:id="rId3" imgW="15645960" imgH="2225160" progId="">
              <p:embed/>
            </p:oleObj>
          </a:graphicData>
        </a:graphic>
      </p:graphicFrame>
      <p:graphicFrame>
        <p:nvGraphicFramePr>
          <p:cNvPr id="3075" name="Object 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71683" name="CorelDRAW" r:id="rId4" imgW="4505400" imgH="1457280" progId="">
              <p:embed/>
            </p:oleObj>
          </a:graphicData>
        </a:graphic>
      </p:graphicFrame>
      <p:graphicFrame>
        <p:nvGraphicFramePr>
          <p:cNvPr id="3076" name="Object 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71684" name="CorelDRAW" r:id="rId5" imgW="2319120" imgH="1242000" progId="">
              <p:embed/>
            </p:oleObj>
          </a:graphicData>
        </a:graphic>
      </p:graphicFrame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3080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081" name="Rectangle 8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082" name="Freeform 9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>
                <a:gd name="T0" fmla="*/ 96 w 166"/>
                <a:gd name="T1" fmla="*/ 8 h 171"/>
                <a:gd name="T2" fmla="*/ 84 w 166"/>
                <a:gd name="T3" fmla="*/ 18 h 171"/>
                <a:gd name="T4" fmla="*/ 72 w 166"/>
                <a:gd name="T5" fmla="*/ 8 h 171"/>
                <a:gd name="T6" fmla="*/ 119 w 166"/>
                <a:gd name="T7" fmla="*/ 10 h 171"/>
                <a:gd name="T8" fmla="*/ 125 w 166"/>
                <a:gd name="T9" fmla="*/ 26 h 171"/>
                <a:gd name="T10" fmla="*/ 113 w 166"/>
                <a:gd name="T11" fmla="*/ 34 h 171"/>
                <a:gd name="T12" fmla="*/ 117 w 166"/>
                <a:gd name="T13" fmla="*/ 20 h 171"/>
                <a:gd name="T14" fmla="*/ 149 w 166"/>
                <a:gd name="T15" fmla="*/ 45 h 171"/>
                <a:gd name="T16" fmla="*/ 152 w 166"/>
                <a:gd name="T17" fmla="*/ 59 h 171"/>
                <a:gd name="T18" fmla="*/ 141 w 166"/>
                <a:gd name="T19" fmla="*/ 51 h 171"/>
                <a:gd name="T20" fmla="*/ 147 w 166"/>
                <a:gd name="T21" fmla="*/ 38 h 171"/>
                <a:gd name="T22" fmla="*/ 166 w 166"/>
                <a:gd name="T23" fmla="*/ 83 h 171"/>
                <a:gd name="T24" fmla="*/ 156 w 166"/>
                <a:gd name="T25" fmla="*/ 92 h 171"/>
                <a:gd name="T26" fmla="*/ 145 w 166"/>
                <a:gd name="T27" fmla="*/ 83 h 171"/>
                <a:gd name="T28" fmla="*/ 145 w 166"/>
                <a:gd name="T29" fmla="*/ 112 h 171"/>
                <a:gd name="T30" fmla="*/ 151 w 166"/>
                <a:gd name="T31" fmla="*/ 126 h 171"/>
                <a:gd name="T32" fmla="*/ 139 w 166"/>
                <a:gd name="T33" fmla="*/ 135 h 171"/>
                <a:gd name="T34" fmla="*/ 143 w 166"/>
                <a:gd name="T35" fmla="*/ 120 h 171"/>
                <a:gd name="T36" fmla="*/ 123 w 166"/>
                <a:gd name="T37" fmla="*/ 145 h 171"/>
                <a:gd name="T38" fmla="*/ 127 w 166"/>
                <a:gd name="T39" fmla="*/ 161 h 171"/>
                <a:gd name="T40" fmla="*/ 115 w 166"/>
                <a:gd name="T41" fmla="*/ 151 h 171"/>
                <a:gd name="T42" fmla="*/ 119 w 166"/>
                <a:gd name="T43" fmla="*/ 137 h 171"/>
                <a:gd name="T44" fmla="*/ 94 w 166"/>
                <a:gd name="T45" fmla="*/ 157 h 171"/>
                <a:gd name="T46" fmla="*/ 84 w 166"/>
                <a:gd name="T47" fmla="*/ 165 h 171"/>
                <a:gd name="T48" fmla="*/ 72 w 166"/>
                <a:gd name="T49" fmla="*/ 157 h 171"/>
                <a:gd name="T50" fmla="*/ 47 w 166"/>
                <a:gd name="T51" fmla="*/ 137 h 171"/>
                <a:gd name="T52" fmla="*/ 53 w 166"/>
                <a:gd name="T53" fmla="*/ 151 h 171"/>
                <a:gd name="T54" fmla="*/ 41 w 166"/>
                <a:gd name="T55" fmla="*/ 161 h 171"/>
                <a:gd name="T56" fmla="*/ 45 w 166"/>
                <a:gd name="T57" fmla="*/ 145 h 171"/>
                <a:gd name="T58" fmla="*/ 24 w 166"/>
                <a:gd name="T59" fmla="*/ 120 h 171"/>
                <a:gd name="T60" fmla="*/ 28 w 166"/>
                <a:gd name="T61" fmla="*/ 135 h 171"/>
                <a:gd name="T62" fmla="*/ 16 w 166"/>
                <a:gd name="T63" fmla="*/ 126 h 171"/>
                <a:gd name="T64" fmla="*/ 22 w 166"/>
                <a:gd name="T65" fmla="*/ 112 h 171"/>
                <a:gd name="T66" fmla="*/ 22 w 166"/>
                <a:gd name="T67" fmla="*/ 83 h 171"/>
                <a:gd name="T68" fmla="*/ 12 w 166"/>
                <a:gd name="T69" fmla="*/ 92 h 171"/>
                <a:gd name="T70" fmla="*/ 0 w 166"/>
                <a:gd name="T71" fmla="*/ 83 h 171"/>
                <a:gd name="T72" fmla="*/ 22 w 166"/>
                <a:gd name="T73" fmla="*/ 38 h 171"/>
                <a:gd name="T74" fmla="*/ 26 w 166"/>
                <a:gd name="T75" fmla="*/ 51 h 171"/>
                <a:gd name="T76" fmla="*/ 14 w 166"/>
                <a:gd name="T77" fmla="*/ 59 h 171"/>
                <a:gd name="T78" fmla="*/ 18 w 166"/>
                <a:gd name="T79" fmla="*/ 45 h 171"/>
                <a:gd name="T80" fmla="*/ 51 w 166"/>
                <a:gd name="T81" fmla="*/ 20 h 171"/>
                <a:gd name="T82" fmla="*/ 55 w 166"/>
                <a:gd name="T83" fmla="*/ 34 h 171"/>
                <a:gd name="T84" fmla="*/ 43 w 166"/>
                <a:gd name="T85" fmla="*/ 26 h 171"/>
                <a:gd name="T86" fmla="*/ 47 w 166"/>
                <a:gd name="T87" fmla="*/ 10 h 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6"/>
                <a:gd name="T133" fmla="*/ 0 h 171"/>
                <a:gd name="T134" fmla="*/ 166 w 166"/>
                <a:gd name="T135" fmla="*/ 171 h 1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083" name="Rectangle 10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3084" name="Rectangle 11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3085" name="Rectangle 12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683568" y="1484784"/>
            <a:ext cx="7200900" cy="29238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sz="1600" b="1" i="1" dirty="0" smtClean="0">
                <a:solidFill>
                  <a:srgbClr val="0070C0"/>
                </a:solidFill>
              </a:rPr>
              <a:t>Politechnika Lubelska</a:t>
            </a:r>
          </a:p>
          <a:p>
            <a:pPr algn="l"/>
            <a:endParaRPr lang="pl-PL" b="1" i="1" dirty="0">
              <a:solidFill>
                <a:srgbClr val="0070C0"/>
              </a:solidFill>
            </a:endParaRPr>
          </a:p>
          <a:p>
            <a:pPr algn="l">
              <a:buFontTx/>
              <a:buChar char="•"/>
            </a:pPr>
            <a:r>
              <a:rPr lang="pl-PL" i="1" dirty="0" smtClean="0"/>
              <a:t> Prace dr</a:t>
            </a:r>
            <a:r>
              <a:rPr lang="pl-PL" i="1" dirty="0"/>
              <a:t>, hab.</a:t>
            </a:r>
          </a:p>
          <a:p>
            <a:pPr lvl="1" algn="l"/>
            <a:r>
              <a:rPr lang="pl-PL" dirty="0" smtClean="0"/>
              <a:t>Praca dr ( w realizacji)</a:t>
            </a:r>
          </a:p>
          <a:p>
            <a:pPr lvl="1" algn="l"/>
            <a:r>
              <a:rPr lang="pl-PL" dirty="0" smtClean="0">
                <a:solidFill>
                  <a:schemeClr val="tx1"/>
                </a:solidFill>
                <a:cs typeface="Arial" pitchFamily="34" charset="0"/>
              </a:rPr>
              <a:t>mgr Marcin </a:t>
            </a:r>
            <a:r>
              <a:rPr lang="pl-PL" dirty="0" err="1" smtClean="0">
                <a:solidFill>
                  <a:schemeClr val="tx1"/>
                </a:solidFill>
                <a:cs typeface="Arial" pitchFamily="34" charset="0"/>
              </a:rPr>
              <a:t>Kneć</a:t>
            </a:r>
            <a:r>
              <a:rPr lang="pl-PL" dirty="0" smtClean="0">
                <a:solidFill>
                  <a:schemeClr val="tx1"/>
                </a:solidFill>
                <a:cs typeface="Arial" pitchFamily="34" charset="0"/>
              </a:rPr>
              <a:t> - „Badania eksperymentalne oraz modelowanie teoretyczne rozwoju pęknięć w połączeniach klejonych” – </a:t>
            </a:r>
            <a:r>
              <a:rPr lang="pl-PL" dirty="0" smtClean="0"/>
              <a:t>( promotor </a:t>
            </a:r>
            <a:r>
              <a:rPr lang="pl-PL" dirty="0" err="1" smtClean="0"/>
              <a:t>T.Sadowski</a:t>
            </a:r>
            <a:r>
              <a:rPr lang="pl-PL" dirty="0" smtClean="0"/>
              <a:t> )</a:t>
            </a:r>
          </a:p>
          <a:p>
            <a:pPr lvl="1" algn="l"/>
            <a:endParaRPr lang="pl-PL" dirty="0" smtClean="0"/>
          </a:p>
          <a:p>
            <a:pPr lvl="1" algn="l"/>
            <a:endParaRPr lang="pl-PL" dirty="0"/>
          </a:p>
          <a:p>
            <a:pPr lvl="1" algn="l"/>
            <a:r>
              <a:rPr lang="pl-PL" dirty="0" smtClean="0"/>
              <a:t>Praca </a:t>
            </a:r>
            <a:r>
              <a:rPr lang="pl-PL" dirty="0" err="1" smtClean="0"/>
              <a:t>hab</a:t>
            </a:r>
            <a:r>
              <a:rPr lang="pl-PL" dirty="0" smtClean="0"/>
              <a:t> ( w realizacji )</a:t>
            </a:r>
          </a:p>
          <a:p>
            <a:pPr lvl="1" algn="l"/>
            <a:r>
              <a:rPr lang="pl-PL" dirty="0" smtClean="0">
                <a:solidFill>
                  <a:schemeClr val="tx1"/>
                </a:solidFill>
                <a:cs typeface="Arial" pitchFamily="34" charset="0"/>
              </a:rPr>
              <a:t> dr inż. Ewa Zarzeka-Raczkowska. </a:t>
            </a:r>
            <a:r>
              <a:rPr lang="pl-PL" dirty="0" smtClean="0"/>
              <a:t>: </a:t>
            </a:r>
            <a:r>
              <a:rPr lang="pl-PL" dirty="0" smtClean="0">
                <a:solidFill>
                  <a:schemeClr val="tx1"/>
                </a:solidFill>
                <a:cs typeface="Arial" pitchFamily="34" charset="0"/>
              </a:rPr>
              <a:t>"Zagadnienia modelowania połączeń hybrydowych elementów konstrukcyjnych w warunkach obciążeń termicznych i uderzeniowych„ </a:t>
            </a:r>
            <a:endParaRPr lang="pl-PL" dirty="0" smtClean="0"/>
          </a:p>
          <a:p>
            <a:pPr lvl="1" algn="l"/>
            <a:r>
              <a:rPr lang="pl-PL" dirty="0" smtClean="0"/>
              <a:t>(</a:t>
            </a:r>
            <a:r>
              <a:rPr lang="pl-PL" dirty="0" smtClean="0">
                <a:solidFill>
                  <a:schemeClr val="tx1"/>
                </a:solidFill>
                <a:cs typeface="Arial" pitchFamily="34" charset="0"/>
              </a:rPr>
              <a:t>rozpoczęta w 2009r, </a:t>
            </a:r>
            <a:r>
              <a:rPr lang="pl-PL" dirty="0" smtClean="0"/>
              <a:t>zakończenie pracy po 2015)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4284663" y="0"/>
            <a:ext cx="4608512" cy="647700"/>
          </a:xfrm>
        </p:spPr>
        <p:txBody>
          <a:bodyPr/>
          <a:lstStyle/>
          <a:p>
            <a:pPr eaLnBrk="1" hangingPunct="1"/>
            <a:r>
              <a:rPr lang="pl-PL" sz="2000" b="1" smtClean="0"/>
              <a:t>Dane do wskaźników realizacji celów projektu</a:t>
            </a:r>
          </a:p>
        </p:txBody>
      </p:sp>
      <p:graphicFrame>
        <p:nvGraphicFramePr>
          <p:cNvPr id="12290" name="Object 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70658" name="CorelDRAW" r:id="rId3" imgW="15645960" imgH="2225160" progId="">
              <p:embed/>
            </p:oleObj>
          </a:graphicData>
        </a:graphic>
      </p:graphicFrame>
      <p:graphicFrame>
        <p:nvGraphicFramePr>
          <p:cNvPr id="12291" name="Object 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70659" name="CorelDRAW" r:id="rId4" imgW="4505400" imgH="1457280" progId="">
              <p:embed/>
            </p:oleObj>
          </a:graphicData>
        </a:graphic>
      </p:graphicFrame>
      <p:graphicFrame>
        <p:nvGraphicFramePr>
          <p:cNvPr id="12292" name="Object 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70660" name="CorelDRAW" r:id="rId5" imgW="2319120" imgH="1242000" progId="">
              <p:embed/>
            </p:oleObj>
          </a:graphicData>
        </a:graphic>
      </p:graphicFrame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12296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297" name="Rectangle 8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298" name="Freeform 9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>
                <a:gd name="T0" fmla="*/ 96 w 166"/>
                <a:gd name="T1" fmla="*/ 8 h 171"/>
                <a:gd name="T2" fmla="*/ 84 w 166"/>
                <a:gd name="T3" fmla="*/ 18 h 171"/>
                <a:gd name="T4" fmla="*/ 72 w 166"/>
                <a:gd name="T5" fmla="*/ 8 h 171"/>
                <a:gd name="T6" fmla="*/ 119 w 166"/>
                <a:gd name="T7" fmla="*/ 10 h 171"/>
                <a:gd name="T8" fmla="*/ 125 w 166"/>
                <a:gd name="T9" fmla="*/ 26 h 171"/>
                <a:gd name="T10" fmla="*/ 113 w 166"/>
                <a:gd name="T11" fmla="*/ 34 h 171"/>
                <a:gd name="T12" fmla="*/ 117 w 166"/>
                <a:gd name="T13" fmla="*/ 20 h 171"/>
                <a:gd name="T14" fmla="*/ 149 w 166"/>
                <a:gd name="T15" fmla="*/ 45 h 171"/>
                <a:gd name="T16" fmla="*/ 152 w 166"/>
                <a:gd name="T17" fmla="*/ 59 h 171"/>
                <a:gd name="T18" fmla="*/ 141 w 166"/>
                <a:gd name="T19" fmla="*/ 51 h 171"/>
                <a:gd name="T20" fmla="*/ 147 w 166"/>
                <a:gd name="T21" fmla="*/ 38 h 171"/>
                <a:gd name="T22" fmla="*/ 166 w 166"/>
                <a:gd name="T23" fmla="*/ 83 h 171"/>
                <a:gd name="T24" fmla="*/ 156 w 166"/>
                <a:gd name="T25" fmla="*/ 92 h 171"/>
                <a:gd name="T26" fmla="*/ 145 w 166"/>
                <a:gd name="T27" fmla="*/ 83 h 171"/>
                <a:gd name="T28" fmla="*/ 145 w 166"/>
                <a:gd name="T29" fmla="*/ 112 h 171"/>
                <a:gd name="T30" fmla="*/ 151 w 166"/>
                <a:gd name="T31" fmla="*/ 126 h 171"/>
                <a:gd name="T32" fmla="*/ 139 w 166"/>
                <a:gd name="T33" fmla="*/ 135 h 171"/>
                <a:gd name="T34" fmla="*/ 143 w 166"/>
                <a:gd name="T35" fmla="*/ 120 h 171"/>
                <a:gd name="T36" fmla="*/ 123 w 166"/>
                <a:gd name="T37" fmla="*/ 145 h 171"/>
                <a:gd name="T38" fmla="*/ 127 w 166"/>
                <a:gd name="T39" fmla="*/ 161 h 171"/>
                <a:gd name="T40" fmla="*/ 115 w 166"/>
                <a:gd name="T41" fmla="*/ 151 h 171"/>
                <a:gd name="T42" fmla="*/ 119 w 166"/>
                <a:gd name="T43" fmla="*/ 137 h 171"/>
                <a:gd name="T44" fmla="*/ 94 w 166"/>
                <a:gd name="T45" fmla="*/ 157 h 171"/>
                <a:gd name="T46" fmla="*/ 84 w 166"/>
                <a:gd name="T47" fmla="*/ 165 h 171"/>
                <a:gd name="T48" fmla="*/ 72 w 166"/>
                <a:gd name="T49" fmla="*/ 157 h 171"/>
                <a:gd name="T50" fmla="*/ 47 w 166"/>
                <a:gd name="T51" fmla="*/ 137 h 171"/>
                <a:gd name="T52" fmla="*/ 53 w 166"/>
                <a:gd name="T53" fmla="*/ 151 h 171"/>
                <a:gd name="T54" fmla="*/ 41 w 166"/>
                <a:gd name="T55" fmla="*/ 161 h 171"/>
                <a:gd name="T56" fmla="*/ 45 w 166"/>
                <a:gd name="T57" fmla="*/ 145 h 171"/>
                <a:gd name="T58" fmla="*/ 24 w 166"/>
                <a:gd name="T59" fmla="*/ 120 h 171"/>
                <a:gd name="T60" fmla="*/ 28 w 166"/>
                <a:gd name="T61" fmla="*/ 135 h 171"/>
                <a:gd name="T62" fmla="*/ 16 w 166"/>
                <a:gd name="T63" fmla="*/ 126 h 171"/>
                <a:gd name="T64" fmla="*/ 22 w 166"/>
                <a:gd name="T65" fmla="*/ 112 h 171"/>
                <a:gd name="T66" fmla="*/ 22 w 166"/>
                <a:gd name="T67" fmla="*/ 83 h 171"/>
                <a:gd name="T68" fmla="*/ 12 w 166"/>
                <a:gd name="T69" fmla="*/ 92 h 171"/>
                <a:gd name="T70" fmla="*/ 0 w 166"/>
                <a:gd name="T71" fmla="*/ 83 h 171"/>
                <a:gd name="T72" fmla="*/ 22 w 166"/>
                <a:gd name="T73" fmla="*/ 38 h 171"/>
                <a:gd name="T74" fmla="*/ 26 w 166"/>
                <a:gd name="T75" fmla="*/ 51 h 171"/>
                <a:gd name="T76" fmla="*/ 14 w 166"/>
                <a:gd name="T77" fmla="*/ 59 h 171"/>
                <a:gd name="T78" fmla="*/ 18 w 166"/>
                <a:gd name="T79" fmla="*/ 45 h 171"/>
                <a:gd name="T80" fmla="*/ 51 w 166"/>
                <a:gd name="T81" fmla="*/ 20 h 171"/>
                <a:gd name="T82" fmla="*/ 55 w 166"/>
                <a:gd name="T83" fmla="*/ 34 h 171"/>
                <a:gd name="T84" fmla="*/ 43 w 166"/>
                <a:gd name="T85" fmla="*/ 26 h 171"/>
                <a:gd name="T86" fmla="*/ 47 w 166"/>
                <a:gd name="T87" fmla="*/ 10 h 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6"/>
                <a:gd name="T133" fmla="*/ 0 h 171"/>
                <a:gd name="T134" fmla="*/ 166 w 166"/>
                <a:gd name="T135" fmla="*/ 171 h 1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299" name="Rectangle 10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12300" name="Rectangle 11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12301" name="Rectangle 12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642938" y="1285875"/>
            <a:ext cx="8215312" cy="3139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pl-PL" sz="1600" b="1" i="1" dirty="0">
                <a:solidFill>
                  <a:srgbClr val="0070C0"/>
                </a:solidFill>
              </a:rPr>
              <a:t>Politechnika Częstochowska</a:t>
            </a:r>
          </a:p>
          <a:p>
            <a:pPr algn="l">
              <a:defRPr/>
            </a:pPr>
            <a:endParaRPr lang="pl-PL" i="1" dirty="0" smtClean="0"/>
          </a:p>
          <a:p>
            <a:pPr algn="l">
              <a:defRPr/>
            </a:pPr>
            <a:endParaRPr lang="pl-PL" i="1" dirty="0"/>
          </a:p>
          <a:p>
            <a:pPr algn="l">
              <a:buFontTx/>
              <a:buChar char="•"/>
              <a:defRPr/>
            </a:pPr>
            <a:r>
              <a:rPr lang="pl-PL" i="1" dirty="0"/>
              <a:t> Zgłoszenia patentowe</a:t>
            </a:r>
          </a:p>
          <a:p>
            <a:pPr algn="l">
              <a:buFontTx/>
              <a:buChar char="•"/>
              <a:defRPr/>
            </a:pPr>
            <a:endParaRPr lang="pl-PL" i="1" dirty="0"/>
          </a:p>
          <a:p>
            <a:pPr algn="l">
              <a:defRPr/>
            </a:pPr>
            <a:r>
              <a:rPr lang="pl-PL" i="1" dirty="0"/>
              <a:t>W przygotowaniu są dwa zgłoszenia patentowe dotyczące:</a:t>
            </a:r>
          </a:p>
          <a:p>
            <a:pPr algn="l">
              <a:defRPr/>
            </a:pPr>
            <a:r>
              <a:rPr lang="pl-PL" i="1" dirty="0"/>
              <a:t>  1 formowania grani spoiny </a:t>
            </a:r>
          </a:p>
          <a:p>
            <a:pPr algn="l">
              <a:defRPr/>
            </a:pPr>
            <a:r>
              <a:rPr lang="pl-PL" i="1" dirty="0"/>
              <a:t>  2 technologii sczepiania bez materiału dodatkowego.</a:t>
            </a:r>
          </a:p>
          <a:p>
            <a:pPr algn="l">
              <a:buFontTx/>
              <a:buChar char="•"/>
              <a:defRPr/>
            </a:pPr>
            <a:endParaRPr lang="pl-PL" i="1" dirty="0"/>
          </a:p>
          <a:p>
            <a:pPr algn="l">
              <a:buFontTx/>
              <a:buChar char="•"/>
              <a:defRPr/>
            </a:pPr>
            <a:r>
              <a:rPr lang="pl-PL" i="1" dirty="0"/>
              <a:t> Udział: </a:t>
            </a:r>
          </a:p>
          <a:p>
            <a:pPr marL="361950" algn="l">
              <a:defRPr/>
            </a:pPr>
            <a:r>
              <a:rPr lang="pl-PL" i="1" dirty="0"/>
              <a:t> studentów 6 w tym 2 kobiety </a:t>
            </a:r>
          </a:p>
          <a:p>
            <a:pPr marL="361950" algn="l">
              <a:defRPr/>
            </a:pPr>
            <a:r>
              <a:rPr lang="pl-PL" i="1" dirty="0"/>
              <a:t> doktorantów 1  </a:t>
            </a:r>
          </a:p>
          <a:p>
            <a:pPr marL="361950" algn="l">
              <a:defRPr/>
            </a:pPr>
            <a:r>
              <a:rPr lang="pl-PL" i="1" dirty="0"/>
              <a:t> innych wykonawców  8 w tym 1 kobieta</a:t>
            </a:r>
          </a:p>
          <a:p>
            <a:pPr lvl="1" algn="l">
              <a:buFontTx/>
              <a:buChar char="•"/>
              <a:defRPr/>
            </a:pP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>
          <a:xfrm>
            <a:off x="4211638" y="0"/>
            <a:ext cx="4932362" cy="647700"/>
          </a:xfrm>
        </p:spPr>
        <p:txBody>
          <a:bodyPr/>
          <a:lstStyle/>
          <a:p>
            <a:pPr eaLnBrk="1" hangingPunct="1"/>
            <a:r>
              <a:rPr lang="pl-PL" sz="2000" b="1" smtClean="0"/>
              <a:t>Stan współpracy </a:t>
            </a:r>
            <a:br>
              <a:rPr lang="pl-PL" sz="2000" b="1" smtClean="0"/>
            </a:br>
            <a:r>
              <a:rPr lang="pl-PL" sz="2000" b="1" smtClean="0"/>
              <a:t>z przedsiębiorstwami  Doliny Lotniczej</a:t>
            </a:r>
          </a:p>
        </p:txBody>
      </p:sp>
      <p:graphicFrame>
        <p:nvGraphicFramePr>
          <p:cNvPr id="13314" name="Object 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72706" name="CorelDRAW" r:id="rId3" imgW="15645960" imgH="2225160" progId="">
              <p:embed/>
            </p:oleObj>
          </a:graphicData>
        </a:graphic>
      </p:graphicFrame>
      <p:graphicFrame>
        <p:nvGraphicFramePr>
          <p:cNvPr id="13315" name="Object 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72707" name="CorelDRAW" r:id="rId4" imgW="4505400" imgH="1457280" progId="">
              <p:embed/>
            </p:oleObj>
          </a:graphicData>
        </a:graphic>
      </p:graphicFrame>
      <p:graphicFrame>
        <p:nvGraphicFramePr>
          <p:cNvPr id="13316" name="Object 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72708" name="CorelDRAW" r:id="rId5" imgW="2319120" imgH="1242000" progId="">
              <p:embed/>
            </p:oleObj>
          </a:graphicData>
        </a:graphic>
      </p:graphicFrame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13320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3321" name="Rectangle 8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3322" name="Freeform 9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>
                <a:gd name="T0" fmla="*/ 96 w 166"/>
                <a:gd name="T1" fmla="*/ 8 h 171"/>
                <a:gd name="T2" fmla="*/ 84 w 166"/>
                <a:gd name="T3" fmla="*/ 18 h 171"/>
                <a:gd name="T4" fmla="*/ 72 w 166"/>
                <a:gd name="T5" fmla="*/ 8 h 171"/>
                <a:gd name="T6" fmla="*/ 119 w 166"/>
                <a:gd name="T7" fmla="*/ 10 h 171"/>
                <a:gd name="T8" fmla="*/ 125 w 166"/>
                <a:gd name="T9" fmla="*/ 26 h 171"/>
                <a:gd name="T10" fmla="*/ 113 w 166"/>
                <a:gd name="T11" fmla="*/ 34 h 171"/>
                <a:gd name="T12" fmla="*/ 117 w 166"/>
                <a:gd name="T13" fmla="*/ 20 h 171"/>
                <a:gd name="T14" fmla="*/ 149 w 166"/>
                <a:gd name="T15" fmla="*/ 45 h 171"/>
                <a:gd name="T16" fmla="*/ 152 w 166"/>
                <a:gd name="T17" fmla="*/ 59 h 171"/>
                <a:gd name="T18" fmla="*/ 141 w 166"/>
                <a:gd name="T19" fmla="*/ 51 h 171"/>
                <a:gd name="T20" fmla="*/ 147 w 166"/>
                <a:gd name="T21" fmla="*/ 38 h 171"/>
                <a:gd name="T22" fmla="*/ 166 w 166"/>
                <a:gd name="T23" fmla="*/ 83 h 171"/>
                <a:gd name="T24" fmla="*/ 156 w 166"/>
                <a:gd name="T25" fmla="*/ 92 h 171"/>
                <a:gd name="T26" fmla="*/ 145 w 166"/>
                <a:gd name="T27" fmla="*/ 83 h 171"/>
                <a:gd name="T28" fmla="*/ 145 w 166"/>
                <a:gd name="T29" fmla="*/ 112 h 171"/>
                <a:gd name="T30" fmla="*/ 151 w 166"/>
                <a:gd name="T31" fmla="*/ 126 h 171"/>
                <a:gd name="T32" fmla="*/ 139 w 166"/>
                <a:gd name="T33" fmla="*/ 135 h 171"/>
                <a:gd name="T34" fmla="*/ 143 w 166"/>
                <a:gd name="T35" fmla="*/ 120 h 171"/>
                <a:gd name="T36" fmla="*/ 123 w 166"/>
                <a:gd name="T37" fmla="*/ 145 h 171"/>
                <a:gd name="T38" fmla="*/ 127 w 166"/>
                <a:gd name="T39" fmla="*/ 161 h 171"/>
                <a:gd name="T40" fmla="*/ 115 w 166"/>
                <a:gd name="T41" fmla="*/ 151 h 171"/>
                <a:gd name="T42" fmla="*/ 119 w 166"/>
                <a:gd name="T43" fmla="*/ 137 h 171"/>
                <a:gd name="T44" fmla="*/ 94 w 166"/>
                <a:gd name="T45" fmla="*/ 157 h 171"/>
                <a:gd name="T46" fmla="*/ 84 w 166"/>
                <a:gd name="T47" fmla="*/ 165 h 171"/>
                <a:gd name="T48" fmla="*/ 72 w 166"/>
                <a:gd name="T49" fmla="*/ 157 h 171"/>
                <a:gd name="T50" fmla="*/ 47 w 166"/>
                <a:gd name="T51" fmla="*/ 137 h 171"/>
                <a:gd name="T52" fmla="*/ 53 w 166"/>
                <a:gd name="T53" fmla="*/ 151 h 171"/>
                <a:gd name="T54" fmla="*/ 41 w 166"/>
                <a:gd name="T55" fmla="*/ 161 h 171"/>
                <a:gd name="T56" fmla="*/ 45 w 166"/>
                <a:gd name="T57" fmla="*/ 145 h 171"/>
                <a:gd name="T58" fmla="*/ 24 w 166"/>
                <a:gd name="T59" fmla="*/ 120 h 171"/>
                <a:gd name="T60" fmla="*/ 28 w 166"/>
                <a:gd name="T61" fmla="*/ 135 h 171"/>
                <a:gd name="T62" fmla="*/ 16 w 166"/>
                <a:gd name="T63" fmla="*/ 126 h 171"/>
                <a:gd name="T64" fmla="*/ 22 w 166"/>
                <a:gd name="T65" fmla="*/ 112 h 171"/>
                <a:gd name="T66" fmla="*/ 22 w 166"/>
                <a:gd name="T67" fmla="*/ 83 h 171"/>
                <a:gd name="T68" fmla="*/ 12 w 166"/>
                <a:gd name="T69" fmla="*/ 92 h 171"/>
                <a:gd name="T70" fmla="*/ 0 w 166"/>
                <a:gd name="T71" fmla="*/ 83 h 171"/>
                <a:gd name="T72" fmla="*/ 22 w 166"/>
                <a:gd name="T73" fmla="*/ 38 h 171"/>
                <a:gd name="T74" fmla="*/ 26 w 166"/>
                <a:gd name="T75" fmla="*/ 51 h 171"/>
                <a:gd name="T76" fmla="*/ 14 w 166"/>
                <a:gd name="T77" fmla="*/ 59 h 171"/>
                <a:gd name="T78" fmla="*/ 18 w 166"/>
                <a:gd name="T79" fmla="*/ 45 h 171"/>
                <a:gd name="T80" fmla="*/ 51 w 166"/>
                <a:gd name="T81" fmla="*/ 20 h 171"/>
                <a:gd name="T82" fmla="*/ 55 w 166"/>
                <a:gd name="T83" fmla="*/ 34 h 171"/>
                <a:gd name="T84" fmla="*/ 43 w 166"/>
                <a:gd name="T85" fmla="*/ 26 h 171"/>
                <a:gd name="T86" fmla="*/ 47 w 166"/>
                <a:gd name="T87" fmla="*/ 10 h 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6"/>
                <a:gd name="T133" fmla="*/ 0 h 171"/>
                <a:gd name="T134" fmla="*/ 166 w 166"/>
                <a:gd name="T135" fmla="*/ 171 h 1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3323" name="Rectangle 10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13324" name="Rectangle 11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13325" name="Rectangle 12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13319" name="Text Box 13"/>
          <p:cNvSpPr txBox="1">
            <a:spLocks noChangeArrowheads="1"/>
          </p:cNvSpPr>
          <p:nvPr/>
        </p:nvSpPr>
        <p:spPr bwMode="auto">
          <a:xfrm>
            <a:off x="971600" y="1412776"/>
            <a:ext cx="6789738" cy="44012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b="1" dirty="0" smtClean="0"/>
              <a:t>Współpraca </a:t>
            </a:r>
            <a:r>
              <a:rPr lang="pl-PL" b="1" dirty="0"/>
              <a:t>z </a:t>
            </a:r>
            <a:r>
              <a:rPr lang="pl-PL" b="1" dirty="0" err="1"/>
              <a:t>Pratt</a:t>
            </a:r>
            <a:r>
              <a:rPr lang="pl-PL" b="1" dirty="0"/>
              <a:t> &amp; </a:t>
            </a:r>
            <a:r>
              <a:rPr lang="pl-PL" b="1" dirty="0" err="1"/>
              <a:t>Whitney</a:t>
            </a:r>
            <a:r>
              <a:rPr lang="pl-PL" b="1" dirty="0"/>
              <a:t> </a:t>
            </a:r>
            <a:r>
              <a:rPr lang="pl-PL" b="1" i="1" dirty="0"/>
              <a:t>Kalisz</a:t>
            </a:r>
            <a:r>
              <a:rPr lang="pl-PL" b="1" dirty="0"/>
              <a:t> (PWK) </a:t>
            </a:r>
            <a:r>
              <a:rPr lang="pl-PL" dirty="0"/>
              <a:t>dotyczy optymalizacji procesu technologicznego spawania przed lutowaniem. W ramach współpracy zrealizowano przetarg na wykonanie próbek do badań. Realizowany jest etap opracowania technologii sczepiania punktowego metodą MIG (TIG) aparatów silników lotniczych w celu ograniczenia lub eliminacji technologii sczepiania z użyciem kulki z obcego materiału.</a:t>
            </a:r>
          </a:p>
          <a:p>
            <a:pPr algn="l"/>
            <a:endParaRPr lang="pl-PL" dirty="0"/>
          </a:p>
          <a:p>
            <a:pPr algn="just"/>
            <a:r>
              <a:rPr lang="pl-PL" b="1" dirty="0"/>
              <a:t>Współpraca z PZL Świdnik S.A. oraz WSK  PZL Rzeszów SA </a:t>
            </a:r>
            <a:r>
              <a:rPr lang="pl-PL" dirty="0"/>
              <a:t>dotyczy optymalizacji procesu spawania wiązką elektronów. W ramach współpracy wykonano badania doświadczalne oraz symulacje numeryczne procesu spawania. </a:t>
            </a:r>
          </a:p>
          <a:p>
            <a:pPr algn="just"/>
            <a:endParaRPr lang="pl-PL" dirty="0"/>
          </a:p>
          <a:p>
            <a:pPr algn="just"/>
            <a:r>
              <a:rPr lang="pl-PL" b="1" dirty="0"/>
              <a:t>Współpraca z PZL Świdnik S.A. </a:t>
            </a:r>
            <a:r>
              <a:rPr lang="pl-PL" dirty="0"/>
              <a:t>dotyczy zagadnień optymalizacji konstrukcji hamulca. W ramach współpracy opracowano koncepcję stanowiska badawczego do prób wytrzymałości połączeń klejonych okładzina cierna – szczęka hamulcowa</a:t>
            </a:r>
            <a:r>
              <a:rPr lang="pl-PL" dirty="0" smtClean="0"/>
              <a:t>.</a:t>
            </a:r>
          </a:p>
          <a:p>
            <a:pPr algn="just"/>
            <a:r>
              <a:rPr lang="pl-PL" dirty="0" smtClean="0"/>
              <a:t>Ponadto badane są zagadnienia uszkodzeń połączeń klejowych w płytach sandwiczowych o wypełniaczu w postaci plastra pszczelego</a:t>
            </a:r>
          </a:p>
          <a:p>
            <a:pPr algn="just"/>
            <a:endParaRPr lang="pl-PL" dirty="0" smtClean="0"/>
          </a:p>
          <a:p>
            <a:pPr algn="just"/>
            <a:r>
              <a:rPr lang="pl-PL" b="1" dirty="0" smtClean="0"/>
              <a:t>Współpraca z PZL Mielec/Sikorski </a:t>
            </a:r>
            <a:r>
              <a:rPr lang="pl-PL" dirty="0" smtClean="0"/>
              <a:t>dotyczy zagadnień połączeń hybrydowych typu: śrubowo-klejowych i nitowo-klejowych </a:t>
            </a:r>
            <a:endParaRPr lang="pl-PL" dirty="0"/>
          </a:p>
          <a:p>
            <a:pPr algn="just"/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5"/>
          <p:cNvGrpSpPr>
            <a:grpSpLocks/>
          </p:cNvGrpSpPr>
          <p:nvPr/>
        </p:nvGrpSpPr>
        <p:grpSpPr bwMode="auto">
          <a:xfrm>
            <a:off x="0" y="0"/>
            <a:ext cx="4140200" cy="549275"/>
            <a:chOff x="0" y="0"/>
            <a:chExt cx="4140200" cy="549275"/>
          </a:xfrm>
        </p:grpSpPr>
        <p:graphicFrame>
          <p:nvGraphicFramePr>
            <p:cNvPr id="3074" name="Object 4"/>
            <p:cNvGraphicFramePr>
              <a:graphicFrameLocks noChangeAspect="1"/>
            </p:cNvGraphicFramePr>
            <p:nvPr/>
          </p:nvGraphicFramePr>
          <p:xfrm>
            <a:off x="0" y="0"/>
            <a:ext cx="4140200" cy="549275"/>
          </p:xfrm>
          <a:graphic>
            <a:graphicData uri="http://schemas.openxmlformats.org/presentationml/2006/ole">
              <p:oleObj spid="_x0000_s20482" name="CorelDRAW" r:id="rId4" imgW="15645960" imgH="2225160" progId="">
                <p:embed/>
              </p:oleObj>
            </a:graphicData>
          </a:graphic>
        </p:graphicFrame>
        <p:grpSp>
          <p:nvGrpSpPr>
            <p:cNvPr id="3" name="Group 18"/>
            <p:cNvGrpSpPr>
              <a:grpSpLocks noChangeAspect="1"/>
            </p:cNvGrpSpPr>
            <p:nvPr/>
          </p:nvGrpSpPr>
          <p:grpSpPr bwMode="auto">
            <a:xfrm>
              <a:off x="2339975" y="66675"/>
              <a:ext cx="1662113" cy="363538"/>
              <a:chOff x="1474" y="42"/>
              <a:chExt cx="1047" cy="229"/>
            </a:xfrm>
          </p:grpSpPr>
          <p:sp>
            <p:nvSpPr>
              <p:cNvPr id="3093" name="AutoShape 19"/>
              <p:cNvSpPr>
                <a:spLocks noChangeAspect="1" noChangeArrowheads="1" noTextEdit="1"/>
              </p:cNvSpPr>
              <p:nvPr/>
            </p:nvSpPr>
            <p:spPr bwMode="auto">
              <a:xfrm>
                <a:off x="1474" y="42"/>
                <a:ext cx="1047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094" name="Rectangle 20"/>
              <p:cNvSpPr>
                <a:spLocks noChangeArrowheads="1"/>
              </p:cNvSpPr>
              <p:nvPr/>
            </p:nvSpPr>
            <p:spPr bwMode="auto">
              <a:xfrm>
                <a:off x="2184" y="44"/>
                <a:ext cx="334" cy="225"/>
              </a:xfrm>
              <a:prstGeom prst="rect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5" name="Freeform 21"/>
              <p:cNvSpPr>
                <a:spLocks noEditPoints="1"/>
              </p:cNvSpPr>
              <p:nvPr/>
            </p:nvSpPr>
            <p:spPr bwMode="auto">
              <a:xfrm>
                <a:off x="2268" y="71"/>
                <a:ext cx="166" cy="171"/>
              </a:xfrm>
              <a:custGeom>
                <a:avLst/>
                <a:gdLst>
                  <a:gd name="T0" fmla="*/ 96 w 166"/>
                  <a:gd name="T1" fmla="*/ 8 h 171"/>
                  <a:gd name="T2" fmla="*/ 84 w 166"/>
                  <a:gd name="T3" fmla="*/ 18 h 171"/>
                  <a:gd name="T4" fmla="*/ 72 w 166"/>
                  <a:gd name="T5" fmla="*/ 8 h 171"/>
                  <a:gd name="T6" fmla="*/ 119 w 166"/>
                  <a:gd name="T7" fmla="*/ 10 h 171"/>
                  <a:gd name="T8" fmla="*/ 125 w 166"/>
                  <a:gd name="T9" fmla="*/ 26 h 171"/>
                  <a:gd name="T10" fmla="*/ 113 w 166"/>
                  <a:gd name="T11" fmla="*/ 34 h 171"/>
                  <a:gd name="T12" fmla="*/ 117 w 166"/>
                  <a:gd name="T13" fmla="*/ 20 h 171"/>
                  <a:gd name="T14" fmla="*/ 149 w 166"/>
                  <a:gd name="T15" fmla="*/ 45 h 171"/>
                  <a:gd name="T16" fmla="*/ 152 w 166"/>
                  <a:gd name="T17" fmla="*/ 59 h 171"/>
                  <a:gd name="T18" fmla="*/ 141 w 166"/>
                  <a:gd name="T19" fmla="*/ 51 h 171"/>
                  <a:gd name="T20" fmla="*/ 147 w 166"/>
                  <a:gd name="T21" fmla="*/ 38 h 171"/>
                  <a:gd name="T22" fmla="*/ 166 w 166"/>
                  <a:gd name="T23" fmla="*/ 83 h 171"/>
                  <a:gd name="T24" fmla="*/ 156 w 166"/>
                  <a:gd name="T25" fmla="*/ 92 h 171"/>
                  <a:gd name="T26" fmla="*/ 145 w 166"/>
                  <a:gd name="T27" fmla="*/ 83 h 171"/>
                  <a:gd name="T28" fmla="*/ 145 w 166"/>
                  <a:gd name="T29" fmla="*/ 112 h 171"/>
                  <a:gd name="T30" fmla="*/ 151 w 166"/>
                  <a:gd name="T31" fmla="*/ 126 h 171"/>
                  <a:gd name="T32" fmla="*/ 139 w 166"/>
                  <a:gd name="T33" fmla="*/ 135 h 171"/>
                  <a:gd name="T34" fmla="*/ 143 w 166"/>
                  <a:gd name="T35" fmla="*/ 120 h 171"/>
                  <a:gd name="T36" fmla="*/ 123 w 166"/>
                  <a:gd name="T37" fmla="*/ 145 h 171"/>
                  <a:gd name="T38" fmla="*/ 127 w 166"/>
                  <a:gd name="T39" fmla="*/ 161 h 171"/>
                  <a:gd name="T40" fmla="*/ 115 w 166"/>
                  <a:gd name="T41" fmla="*/ 151 h 171"/>
                  <a:gd name="T42" fmla="*/ 119 w 166"/>
                  <a:gd name="T43" fmla="*/ 137 h 171"/>
                  <a:gd name="T44" fmla="*/ 94 w 166"/>
                  <a:gd name="T45" fmla="*/ 157 h 171"/>
                  <a:gd name="T46" fmla="*/ 84 w 166"/>
                  <a:gd name="T47" fmla="*/ 165 h 171"/>
                  <a:gd name="T48" fmla="*/ 72 w 166"/>
                  <a:gd name="T49" fmla="*/ 157 h 171"/>
                  <a:gd name="T50" fmla="*/ 47 w 166"/>
                  <a:gd name="T51" fmla="*/ 137 h 171"/>
                  <a:gd name="T52" fmla="*/ 53 w 166"/>
                  <a:gd name="T53" fmla="*/ 151 h 171"/>
                  <a:gd name="T54" fmla="*/ 41 w 166"/>
                  <a:gd name="T55" fmla="*/ 161 h 171"/>
                  <a:gd name="T56" fmla="*/ 45 w 166"/>
                  <a:gd name="T57" fmla="*/ 145 h 171"/>
                  <a:gd name="T58" fmla="*/ 24 w 166"/>
                  <a:gd name="T59" fmla="*/ 120 h 171"/>
                  <a:gd name="T60" fmla="*/ 28 w 166"/>
                  <a:gd name="T61" fmla="*/ 135 h 171"/>
                  <a:gd name="T62" fmla="*/ 16 w 166"/>
                  <a:gd name="T63" fmla="*/ 126 h 171"/>
                  <a:gd name="T64" fmla="*/ 22 w 166"/>
                  <a:gd name="T65" fmla="*/ 112 h 171"/>
                  <a:gd name="T66" fmla="*/ 22 w 166"/>
                  <a:gd name="T67" fmla="*/ 83 h 171"/>
                  <a:gd name="T68" fmla="*/ 12 w 166"/>
                  <a:gd name="T69" fmla="*/ 92 h 171"/>
                  <a:gd name="T70" fmla="*/ 0 w 166"/>
                  <a:gd name="T71" fmla="*/ 83 h 171"/>
                  <a:gd name="T72" fmla="*/ 22 w 166"/>
                  <a:gd name="T73" fmla="*/ 38 h 171"/>
                  <a:gd name="T74" fmla="*/ 26 w 166"/>
                  <a:gd name="T75" fmla="*/ 51 h 171"/>
                  <a:gd name="T76" fmla="*/ 14 w 166"/>
                  <a:gd name="T77" fmla="*/ 59 h 171"/>
                  <a:gd name="T78" fmla="*/ 18 w 166"/>
                  <a:gd name="T79" fmla="*/ 45 h 171"/>
                  <a:gd name="T80" fmla="*/ 51 w 166"/>
                  <a:gd name="T81" fmla="*/ 20 h 171"/>
                  <a:gd name="T82" fmla="*/ 55 w 166"/>
                  <a:gd name="T83" fmla="*/ 34 h 171"/>
                  <a:gd name="T84" fmla="*/ 43 w 166"/>
                  <a:gd name="T85" fmla="*/ 26 h 171"/>
                  <a:gd name="T86" fmla="*/ 47 w 166"/>
                  <a:gd name="T87" fmla="*/ 10 h 17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66"/>
                  <a:gd name="T133" fmla="*/ 0 h 171"/>
                  <a:gd name="T134" fmla="*/ 166 w 166"/>
                  <a:gd name="T135" fmla="*/ 171 h 17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66" h="171">
                    <a:moveTo>
                      <a:pt x="84" y="0"/>
                    </a:moveTo>
                    <a:lnTo>
                      <a:pt x="88" y="8"/>
                    </a:lnTo>
                    <a:lnTo>
                      <a:pt x="96" y="8"/>
                    </a:lnTo>
                    <a:lnTo>
                      <a:pt x="90" y="14"/>
                    </a:lnTo>
                    <a:lnTo>
                      <a:pt x="92" y="22"/>
                    </a:lnTo>
                    <a:lnTo>
                      <a:pt x="84" y="18"/>
                    </a:lnTo>
                    <a:lnTo>
                      <a:pt x="78" y="22"/>
                    </a:lnTo>
                    <a:lnTo>
                      <a:pt x="80" y="14"/>
                    </a:lnTo>
                    <a:lnTo>
                      <a:pt x="72" y="8"/>
                    </a:lnTo>
                    <a:lnTo>
                      <a:pt x="82" y="8"/>
                    </a:lnTo>
                    <a:lnTo>
                      <a:pt x="84" y="0"/>
                    </a:lnTo>
                    <a:close/>
                    <a:moveTo>
                      <a:pt x="119" y="10"/>
                    </a:moveTo>
                    <a:lnTo>
                      <a:pt x="123" y="20"/>
                    </a:lnTo>
                    <a:lnTo>
                      <a:pt x="131" y="20"/>
                    </a:lnTo>
                    <a:lnTo>
                      <a:pt x="125" y="26"/>
                    </a:lnTo>
                    <a:lnTo>
                      <a:pt x="127" y="34"/>
                    </a:lnTo>
                    <a:lnTo>
                      <a:pt x="119" y="28"/>
                    </a:lnTo>
                    <a:lnTo>
                      <a:pt x="113" y="34"/>
                    </a:lnTo>
                    <a:lnTo>
                      <a:pt x="115" y="26"/>
                    </a:lnTo>
                    <a:lnTo>
                      <a:pt x="110" y="20"/>
                    </a:lnTo>
                    <a:lnTo>
                      <a:pt x="117" y="20"/>
                    </a:lnTo>
                    <a:lnTo>
                      <a:pt x="119" y="10"/>
                    </a:lnTo>
                    <a:close/>
                    <a:moveTo>
                      <a:pt x="147" y="38"/>
                    </a:moveTo>
                    <a:lnTo>
                      <a:pt x="149" y="45"/>
                    </a:lnTo>
                    <a:lnTo>
                      <a:pt x="156" y="45"/>
                    </a:lnTo>
                    <a:lnTo>
                      <a:pt x="151" y="51"/>
                    </a:lnTo>
                    <a:lnTo>
                      <a:pt x="152" y="59"/>
                    </a:lnTo>
                    <a:lnTo>
                      <a:pt x="147" y="55"/>
                    </a:lnTo>
                    <a:lnTo>
                      <a:pt x="139" y="59"/>
                    </a:lnTo>
                    <a:lnTo>
                      <a:pt x="141" y="51"/>
                    </a:lnTo>
                    <a:lnTo>
                      <a:pt x="135" y="45"/>
                    </a:lnTo>
                    <a:lnTo>
                      <a:pt x="143" y="45"/>
                    </a:lnTo>
                    <a:lnTo>
                      <a:pt x="147" y="38"/>
                    </a:lnTo>
                    <a:close/>
                    <a:moveTo>
                      <a:pt x="156" y="75"/>
                    </a:moveTo>
                    <a:lnTo>
                      <a:pt x="158" y="83"/>
                    </a:lnTo>
                    <a:lnTo>
                      <a:pt x="166" y="83"/>
                    </a:lnTo>
                    <a:lnTo>
                      <a:pt x="160" y="88"/>
                    </a:lnTo>
                    <a:lnTo>
                      <a:pt x="162" y="96"/>
                    </a:lnTo>
                    <a:lnTo>
                      <a:pt x="156" y="92"/>
                    </a:lnTo>
                    <a:lnTo>
                      <a:pt x="149" y="96"/>
                    </a:lnTo>
                    <a:lnTo>
                      <a:pt x="151" y="88"/>
                    </a:lnTo>
                    <a:lnTo>
                      <a:pt x="145" y="83"/>
                    </a:lnTo>
                    <a:lnTo>
                      <a:pt x="152" y="83"/>
                    </a:lnTo>
                    <a:lnTo>
                      <a:pt x="156" y="75"/>
                    </a:lnTo>
                    <a:close/>
                    <a:moveTo>
                      <a:pt x="145" y="112"/>
                    </a:moveTo>
                    <a:lnTo>
                      <a:pt x="149" y="120"/>
                    </a:lnTo>
                    <a:lnTo>
                      <a:pt x="156" y="122"/>
                    </a:lnTo>
                    <a:lnTo>
                      <a:pt x="151" y="126"/>
                    </a:lnTo>
                    <a:lnTo>
                      <a:pt x="152" y="135"/>
                    </a:lnTo>
                    <a:lnTo>
                      <a:pt x="145" y="129"/>
                    </a:lnTo>
                    <a:lnTo>
                      <a:pt x="139" y="135"/>
                    </a:lnTo>
                    <a:lnTo>
                      <a:pt x="141" y="126"/>
                    </a:lnTo>
                    <a:lnTo>
                      <a:pt x="135" y="122"/>
                    </a:lnTo>
                    <a:lnTo>
                      <a:pt x="143" y="120"/>
                    </a:lnTo>
                    <a:lnTo>
                      <a:pt x="145" y="112"/>
                    </a:lnTo>
                    <a:close/>
                    <a:moveTo>
                      <a:pt x="119" y="137"/>
                    </a:moveTo>
                    <a:lnTo>
                      <a:pt x="123" y="145"/>
                    </a:lnTo>
                    <a:lnTo>
                      <a:pt x="131" y="145"/>
                    </a:lnTo>
                    <a:lnTo>
                      <a:pt x="125" y="151"/>
                    </a:lnTo>
                    <a:lnTo>
                      <a:pt x="127" y="161"/>
                    </a:lnTo>
                    <a:lnTo>
                      <a:pt x="119" y="155"/>
                    </a:lnTo>
                    <a:lnTo>
                      <a:pt x="113" y="161"/>
                    </a:lnTo>
                    <a:lnTo>
                      <a:pt x="115" y="151"/>
                    </a:lnTo>
                    <a:lnTo>
                      <a:pt x="110" y="145"/>
                    </a:lnTo>
                    <a:lnTo>
                      <a:pt x="117" y="145"/>
                    </a:lnTo>
                    <a:lnTo>
                      <a:pt x="119" y="137"/>
                    </a:lnTo>
                    <a:close/>
                    <a:moveTo>
                      <a:pt x="84" y="147"/>
                    </a:moveTo>
                    <a:lnTo>
                      <a:pt x="86" y="155"/>
                    </a:lnTo>
                    <a:lnTo>
                      <a:pt x="94" y="157"/>
                    </a:lnTo>
                    <a:lnTo>
                      <a:pt x="88" y="161"/>
                    </a:lnTo>
                    <a:lnTo>
                      <a:pt x="90" y="171"/>
                    </a:lnTo>
                    <a:lnTo>
                      <a:pt x="84" y="165"/>
                    </a:lnTo>
                    <a:lnTo>
                      <a:pt x="76" y="171"/>
                    </a:lnTo>
                    <a:lnTo>
                      <a:pt x="78" y="161"/>
                    </a:lnTo>
                    <a:lnTo>
                      <a:pt x="72" y="157"/>
                    </a:lnTo>
                    <a:lnTo>
                      <a:pt x="80" y="155"/>
                    </a:lnTo>
                    <a:lnTo>
                      <a:pt x="84" y="147"/>
                    </a:lnTo>
                    <a:close/>
                    <a:moveTo>
                      <a:pt x="47" y="137"/>
                    </a:moveTo>
                    <a:lnTo>
                      <a:pt x="51" y="145"/>
                    </a:lnTo>
                    <a:lnTo>
                      <a:pt x="59" y="147"/>
                    </a:lnTo>
                    <a:lnTo>
                      <a:pt x="53" y="151"/>
                    </a:lnTo>
                    <a:lnTo>
                      <a:pt x="55" y="161"/>
                    </a:lnTo>
                    <a:lnTo>
                      <a:pt x="47" y="155"/>
                    </a:lnTo>
                    <a:lnTo>
                      <a:pt x="41" y="161"/>
                    </a:lnTo>
                    <a:lnTo>
                      <a:pt x="43" y="151"/>
                    </a:lnTo>
                    <a:lnTo>
                      <a:pt x="35" y="147"/>
                    </a:lnTo>
                    <a:lnTo>
                      <a:pt x="45" y="145"/>
                    </a:lnTo>
                    <a:lnTo>
                      <a:pt x="47" y="137"/>
                    </a:lnTo>
                    <a:close/>
                    <a:moveTo>
                      <a:pt x="22" y="112"/>
                    </a:moveTo>
                    <a:lnTo>
                      <a:pt x="24" y="120"/>
                    </a:lnTo>
                    <a:lnTo>
                      <a:pt x="31" y="120"/>
                    </a:lnTo>
                    <a:lnTo>
                      <a:pt x="26" y="126"/>
                    </a:lnTo>
                    <a:lnTo>
                      <a:pt x="28" y="135"/>
                    </a:lnTo>
                    <a:lnTo>
                      <a:pt x="22" y="129"/>
                    </a:lnTo>
                    <a:lnTo>
                      <a:pt x="14" y="135"/>
                    </a:lnTo>
                    <a:lnTo>
                      <a:pt x="16" y="126"/>
                    </a:lnTo>
                    <a:lnTo>
                      <a:pt x="10" y="120"/>
                    </a:lnTo>
                    <a:lnTo>
                      <a:pt x="18" y="120"/>
                    </a:lnTo>
                    <a:lnTo>
                      <a:pt x="22" y="112"/>
                    </a:lnTo>
                    <a:close/>
                    <a:moveTo>
                      <a:pt x="12" y="75"/>
                    </a:moveTo>
                    <a:lnTo>
                      <a:pt x="14" y="83"/>
                    </a:lnTo>
                    <a:lnTo>
                      <a:pt x="22" y="83"/>
                    </a:lnTo>
                    <a:lnTo>
                      <a:pt x="16" y="88"/>
                    </a:lnTo>
                    <a:lnTo>
                      <a:pt x="18" y="96"/>
                    </a:lnTo>
                    <a:lnTo>
                      <a:pt x="12" y="92"/>
                    </a:lnTo>
                    <a:lnTo>
                      <a:pt x="4" y="96"/>
                    </a:lnTo>
                    <a:lnTo>
                      <a:pt x="6" y="88"/>
                    </a:lnTo>
                    <a:lnTo>
                      <a:pt x="0" y="83"/>
                    </a:lnTo>
                    <a:lnTo>
                      <a:pt x="8" y="83"/>
                    </a:lnTo>
                    <a:lnTo>
                      <a:pt x="12" y="75"/>
                    </a:lnTo>
                    <a:close/>
                    <a:moveTo>
                      <a:pt x="22" y="38"/>
                    </a:moveTo>
                    <a:lnTo>
                      <a:pt x="24" y="45"/>
                    </a:lnTo>
                    <a:lnTo>
                      <a:pt x="33" y="45"/>
                    </a:lnTo>
                    <a:lnTo>
                      <a:pt x="26" y="51"/>
                    </a:lnTo>
                    <a:lnTo>
                      <a:pt x="28" y="59"/>
                    </a:lnTo>
                    <a:lnTo>
                      <a:pt x="22" y="55"/>
                    </a:lnTo>
                    <a:lnTo>
                      <a:pt x="14" y="59"/>
                    </a:lnTo>
                    <a:lnTo>
                      <a:pt x="16" y="51"/>
                    </a:lnTo>
                    <a:lnTo>
                      <a:pt x="10" y="45"/>
                    </a:lnTo>
                    <a:lnTo>
                      <a:pt x="18" y="45"/>
                    </a:lnTo>
                    <a:lnTo>
                      <a:pt x="22" y="38"/>
                    </a:lnTo>
                    <a:close/>
                    <a:moveTo>
                      <a:pt x="47" y="10"/>
                    </a:moveTo>
                    <a:lnTo>
                      <a:pt x="51" y="20"/>
                    </a:lnTo>
                    <a:lnTo>
                      <a:pt x="59" y="20"/>
                    </a:lnTo>
                    <a:lnTo>
                      <a:pt x="53" y="26"/>
                    </a:lnTo>
                    <a:lnTo>
                      <a:pt x="55" y="34"/>
                    </a:lnTo>
                    <a:lnTo>
                      <a:pt x="47" y="28"/>
                    </a:lnTo>
                    <a:lnTo>
                      <a:pt x="41" y="34"/>
                    </a:lnTo>
                    <a:lnTo>
                      <a:pt x="43" y="26"/>
                    </a:lnTo>
                    <a:lnTo>
                      <a:pt x="35" y="20"/>
                    </a:lnTo>
                    <a:lnTo>
                      <a:pt x="45" y="20"/>
                    </a:lnTo>
                    <a:lnTo>
                      <a:pt x="47" y="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096" name="Rectangle 22"/>
              <p:cNvSpPr>
                <a:spLocks noChangeArrowheads="1"/>
              </p:cNvSpPr>
              <p:nvPr/>
            </p:nvSpPr>
            <p:spPr bwMode="auto">
              <a:xfrm>
                <a:off x="1664" y="67"/>
                <a:ext cx="559" cy="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l-PL" sz="600" b="1">
                    <a:solidFill>
                      <a:srgbClr val="000000"/>
                    </a:solidFill>
                  </a:rPr>
                  <a:t>UNIA EUROPEJSKA</a:t>
                </a:r>
                <a:endParaRPr lang="pl-PL" sz="1800"/>
              </a:p>
            </p:txBody>
          </p:sp>
          <p:sp>
            <p:nvSpPr>
              <p:cNvPr id="3097" name="Rectangle 23"/>
              <p:cNvSpPr>
                <a:spLocks noChangeArrowheads="1"/>
              </p:cNvSpPr>
              <p:nvPr/>
            </p:nvSpPr>
            <p:spPr bwMode="auto">
              <a:xfrm>
                <a:off x="1575" y="125"/>
                <a:ext cx="657" cy="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l-PL" sz="600">
                    <a:solidFill>
                      <a:srgbClr val="000000"/>
                    </a:solidFill>
                  </a:rPr>
                  <a:t>EUROPEJSKI FUNDUSZ</a:t>
                </a:r>
                <a:endParaRPr lang="pl-PL" sz="1800"/>
              </a:p>
            </p:txBody>
          </p:sp>
          <p:sp>
            <p:nvSpPr>
              <p:cNvPr id="3098" name="Rectangle 24"/>
              <p:cNvSpPr>
                <a:spLocks noChangeArrowheads="1"/>
              </p:cNvSpPr>
              <p:nvPr/>
            </p:nvSpPr>
            <p:spPr bwMode="auto">
              <a:xfrm>
                <a:off x="1540" y="181"/>
                <a:ext cx="644" cy="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l-PL" sz="600">
                    <a:solidFill>
                      <a:srgbClr val="000000"/>
                    </a:solidFill>
                  </a:rPr>
                  <a:t>ROZWOJU REGIONALNEGO</a:t>
                </a:r>
                <a:endParaRPr lang="pl-PL" sz="1800"/>
              </a:p>
            </p:txBody>
          </p:sp>
        </p:grpSp>
        <p:graphicFrame>
          <p:nvGraphicFramePr>
            <p:cNvPr id="3075" name="Object 5"/>
            <p:cNvGraphicFramePr>
              <a:graphicFrameLocks noChangeAspect="1"/>
            </p:cNvGraphicFramePr>
            <p:nvPr/>
          </p:nvGraphicFramePr>
          <p:xfrm>
            <a:off x="1476375" y="80963"/>
            <a:ext cx="663575" cy="355600"/>
          </p:xfrm>
          <a:graphic>
            <a:graphicData uri="http://schemas.openxmlformats.org/presentationml/2006/ole">
              <p:oleObj spid="_x0000_s20483" name="CorelDRAW" r:id="rId5" imgW="2319120" imgH="1242000" progId="">
                <p:embed/>
              </p:oleObj>
            </a:graphicData>
          </a:graphic>
        </p:graphicFrame>
        <p:graphicFrame>
          <p:nvGraphicFramePr>
            <p:cNvPr id="3076" name="Object 6"/>
            <p:cNvGraphicFramePr>
              <a:graphicFrameLocks noChangeAspect="1"/>
            </p:cNvGraphicFramePr>
            <p:nvPr/>
          </p:nvGraphicFramePr>
          <p:xfrm>
            <a:off x="44450" y="31750"/>
            <a:ext cx="1270000" cy="411163"/>
          </p:xfrm>
          <a:graphic>
            <a:graphicData uri="http://schemas.openxmlformats.org/presentationml/2006/ole">
              <p:oleObj spid="_x0000_s20484" name="CorelDRAW" r:id="rId6" imgW="4505400" imgH="1457280" progId="">
                <p:embed/>
              </p:oleObj>
            </a:graphicData>
          </a:graphic>
        </p:graphicFrame>
      </p:grpSp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27538" y="0"/>
            <a:ext cx="4270375" cy="647700"/>
          </a:xfrm>
        </p:spPr>
        <p:txBody>
          <a:bodyPr/>
          <a:lstStyle/>
          <a:p>
            <a:pPr eaLnBrk="1" hangingPunct="1"/>
            <a:r>
              <a:rPr lang="pl-PL" sz="2000" b="1" dirty="0" smtClean="0"/>
              <a:t>Główne wyniki zrealizowanych prac badawczych</a:t>
            </a:r>
          </a:p>
        </p:txBody>
      </p:sp>
      <p:pic>
        <p:nvPicPr>
          <p:cNvPr id="3079" name="Obraz 5"/>
          <p:cNvPicPr>
            <a:picLocks noChangeAspect="1"/>
          </p:cNvPicPr>
          <p:nvPr/>
        </p:nvPicPr>
        <p:blipFill>
          <a:blip r:embed="rId7" cstate="print"/>
          <a:srcRect l="12280" t="22723" r="33772" b="26511"/>
          <a:stretch>
            <a:fillRect/>
          </a:stretch>
        </p:blipFill>
        <p:spPr bwMode="auto">
          <a:xfrm>
            <a:off x="1828800" y="1125538"/>
            <a:ext cx="5170488" cy="1943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080" name="Obraz 1" descr="PICT5483-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8888" y="3933825"/>
            <a:ext cx="161131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Obraz 9" descr="DSC_1853-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838" y="3644900"/>
            <a:ext cx="204311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Strzałka w prawo 27"/>
          <p:cNvSpPr/>
          <p:nvPr/>
        </p:nvSpPr>
        <p:spPr>
          <a:xfrm>
            <a:off x="5940425" y="4365625"/>
            <a:ext cx="649288" cy="28416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3083" name="Picture 0"/>
          <p:cNvPicPr>
            <a:picLocks noChangeAspect="1" noChangeArrowheads="1"/>
          </p:cNvPicPr>
          <p:nvPr/>
        </p:nvPicPr>
        <p:blipFill>
          <a:blip r:embed="rId10" cstate="print"/>
          <a:srcRect l="18011" t="40630" r="32185" b="26929"/>
          <a:stretch>
            <a:fillRect/>
          </a:stretch>
        </p:blipFill>
        <p:spPr bwMode="auto">
          <a:xfrm>
            <a:off x="6804025" y="3500438"/>
            <a:ext cx="1296988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"/>
          <p:cNvPicPr>
            <a:picLocks noChangeAspect="1" noChangeArrowheads="1"/>
          </p:cNvPicPr>
          <p:nvPr/>
        </p:nvPicPr>
        <p:blipFill>
          <a:blip r:embed="rId11" cstate="print"/>
          <a:srcRect l="17717" t="51495" r="30412" b="27402"/>
          <a:stretch>
            <a:fillRect/>
          </a:stretch>
        </p:blipFill>
        <p:spPr bwMode="auto">
          <a:xfrm>
            <a:off x="6804025" y="4508500"/>
            <a:ext cx="130492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Strzałka w prawo 42"/>
          <p:cNvSpPr/>
          <p:nvPr/>
        </p:nvSpPr>
        <p:spPr>
          <a:xfrm>
            <a:off x="3059113" y="4365625"/>
            <a:ext cx="649287" cy="28416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086" name="pole tekstowe 20"/>
          <p:cNvSpPr txBox="1">
            <a:spLocks noChangeArrowheads="1"/>
          </p:cNvSpPr>
          <p:nvPr/>
        </p:nvSpPr>
        <p:spPr bwMode="auto">
          <a:xfrm>
            <a:off x="2771775" y="765175"/>
            <a:ext cx="41036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/>
              <a:t>Nit dwuczęściowy typu tuleja i rdzeń</a:t>
            </a:r>
            <a:endParaRPr lang="en-US" b="1"/>
          </a:p>
        </p:txBody>
      </p:sp>
      <p:sp>
        <p:nvSpPr>
          <p:cNvPr id="3087" name="pole tekstowe 21"/>
          <p:cNvSpPr txBox="1">
            <a:spLocks noChangeArrowheads="1"/>
          </p:cNvSpPr>
          <p:nvPr/>
        </p:nvSpPr>
        <p:spPr bwMode="auto">
          <a:xfrm>
            <a:off x="2987675" y="3068638"/>
            <a:ext cx="37449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/>
              <a:t>Etapy zamykania nitu dwuczęściowego</a:t>
            </a:r>
            <a:endParaRPr lang="en-US" sz="1200"/>
          </a:p>
        </p:txBody>
      </p:sp>
      <p:sp>
        <p:nvSpPr>
          <p:cNvPr id="3088" name="pole tekstowe 22"/>
          <p:cNvSpPr txBox="1">
            <a:spLocks noChangeArrowheads="1"/>
          </p:cNvSpPr>
          <p:nvPr/>
        </p:nvSpPr>
        <p:spPr bwMode="auto">
          <a:xfrm>
            <a:off x="755650" y="5157788"/>
            <a:ext cx="2447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/>
              <a:t>Wybrane nity pełne i rurkowe stosowane w badaniach</a:t>
            </a:r>
            <a:endParaRPr lang="en-US" sz="1200"/>
          </a:p>
        </p:txBody>
      </p:sp>
      <p:sp>
        <p:nvSpPr>
          <p:cNvPr id="3089" name="pole tekstowe 23"/>
          <p:cNvSpPr txBox="1">
            <a:spLocks noChangeArrowheads="1"/>
          </p:cNvSpPr>
          <p:nvPr/>
        </p:nvSpPr>
        <p:spPr bwMode="auto">
          <a:xfrm>
            <a:off x="3492500" y="5589588"/>
            <a:ext cx="25193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/>
              <a:t>Przykłady nitów dwuczęściowych  wykonanych w oparciu o nity pełne i rurkowe</a:t>
            </a:r>
            <a:endParaRPr lang="en-US" sz="1200"/>
          </a:p>
        </p:txBody>
      </p:sp>
      <p:sp>
        <p:nvSpPr>
          <p:cNvPr id="3090" name="pole tekstowe 24"/>
          <p:cNvSpPr txBox="1">
            <a:spLocks noChangeArrowheads="1"/>
          </p:cNvSpPr>
          <p:nvPr/>
        </p:nvSpPr>
        <p:spPr bwMode="auto">
          <a:xfrm>
            <a:off x="6732588" y="3933825"/>
            <a:ext cx="15113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/>
              <a:t>Nit dwuczęściowy z łbem wypukłym</a:t>
            </a:r>
            <a:endParaRPr lang="en-US" sz="1200"/>
          </a:p>
        </p:txBody>
      </p:sp>
      <p:sp>
        <p:nvSpPr>
          <p:cNvPr id="3091" name="pole tekstowe 25"/>
          <p:cNvSpPr txBox="1">
            <a:spLocks noChangeArrowheads="1"/>
          </p:cNvSpPr>
          <p:nvPr/>
        </p:nvSpPr>
        <p:spPr bwMode="auto">
          <a:xfrm>
            <a:off x="6804025" y="5013325"/>
            <a:ext cx="15128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/>
              <a:t>Nit dwuczęściowy z łbem płaskim wpuszczanym</a:t>
            </a:r>
            <a:endParaRPr lang="en-US" sz="1200"/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4427984" y="0"/>
            <a:ext cx="4270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Główne wyniki zrealizowanych prac badawczych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4284663" y="0"/>
            <a:ext cx="4608512" cy="647700"/>
          </a:xfrm>
        </p:spPr>
        <p:txBody>
          <a:bodyPr/>
          <a:lstStyle/>
          <a:p>
            <a:pPr eaLnBrk="1" hangingPunct="1"/>
            <a:r>
              <a:rPr lang="pl-PL" sz="2000" b="1" smtClean="0"/>
              <a:t>Dane do wskaźników realizacji celów projektu</a:t>
            </a:r>
          </a:p>
        </p:txBody>
      </p:sp>
      <p:graphicFrame>
        <p:nvGraphicFramePr>
          <p:cNvPr id="12290" name="Object 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73730" name="CorelDRAW" r:id="rId3" imgW="15645960" imgH="2225160" progId="">
              <p:embed/>
            </p:oleObj>
          </a:graphicData>
        </a:graphic>
      </p:graphicFrame>
      <p:graphicFrame>
        <p:nvGraphicFramePr>
          <p:cNvPr id="12291" name="Object 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73731" name="CorelDRAW" r:id="rId4" imgW="4505400" imgH="1457280" progId="">
              <p:embed/>
            </p:oleObj>
          </a:graphicData>
        </a:graphic>
      </p:graphicFrame>
      <p:graphicFrame>
        <p:nvGraphicFramePr>
          <p:cNvPr id="12292" name="Object 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73732" name="CorelDRAW" r:id="rId5" imgW="2319120" imgH="1242000" progId="">
              <p:embed/>
            </p:oleObj>
          </a:graphicData>
        </a:graphic>
      </p:graphicFrame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12296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297" name="Rectangle 8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298" name="Freeform 9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>
                <a:gd name="T0" fmla="*/ 96 w 166"/>
                <a:gd name="T1" fmla="*/ 8 h 171"/>
                <a:gd name="T2" fmla="*/ 84 w 166"/>
                <a:gd name="T3" fmla="*/ 18 h 171"/>
                <a:gd name="T4" fmla="*/ 72 w 166"/>
                <a:gd name="T5" fmla="*/ 8 h 171"/>
                <a:gd name="T6" fmla="*/ 119 w 166"/>
                <a:gd name="T7" fmla="*/ 10 h 171"/>
                <a:gd name="T8" fmla="*/ 125 w 166"/>
                <a:gd name="T9" fmla="*/ 26 h 171"/>
                <a:gd name="T10" fmla="*/ 113 w 166"/>
                <a:gd name="T11" fmla="*/ 34 h 171"/>
                <a:gd name="T12" fmla="*/ 117 w 166"/>
                <a:gd name="T13" fmla="*/ 20 h 171"/>
                <a:gd name="T14" fmla="*/ 149 w 166"/>
                <a:gd name="T15" fmla="*/ 45 h 171"/>
                <a:gd name="T16" fmla="*/ 152 w 166"/>
                <a:gd name="T17" fmla="*/ 59 h 171"/>
                <a:gd name="T18" fmla="*/ 141 w 166"/>
                <a:gd name="T19" fmla="*/ 51 h 171"/>
                <a:gd name="T20" fmla="*/ 147 w 166"/>
                <a:gd name="T21" fmla="*/ 38 h 171"/>
                <a:gd name="T22" fmla="*/ 166 w 166"/>
                <a:gd name="T23" fmla="*/ 83 h 171"/>
                <a:gd name="T24" fmla="*/ 156 w 166"/>
                <a:gd name="T25" fmla="*/ 92 h 171"/>
                <a:gd name="T26" fmla="*/ 145 w 166"/>
                <a:gd name="T27" fmla="*/ 83 h 171"/>
                <a:gd name="T28" fmla="*/ 145 w 166"/>
                <a:gd name="T29" fmla="*/ 112 h 171"/>
                <a:gd name="T30" fmla="*/ 151 w 166"/>
                <a:gd name="T31" fmla="*/ 126 h 171"/>
                <a:gd name="T32" fmla="*/ 139 w 166"/>
                <a:gd name="T33" fmla="*/ 135 h 171"/>
                <a:gd name="T34" fmla="*/ 143 w 166"/>
                <a:gd name="T35" fmla="*/ 120 h 171"/>
                <a:gd name="T36" fmla="*/ 123 w 166"/>
                <a:gd name="T37" fmla="*/ 145 h 171"/>
                <a:gd name="T38" fmla="*/ 127 w 166"/>
                <a:gd name="T39" fmla="*/ 161 h 171"/>
                <a:gd name="T40" fmla="*/ 115 w 166"/>
                <a:gd name="T41" fmla="*/ 151 h 171"/>
                <a:gd name="T42" fmla="*/ 119 w 166"/>
                <a:gd name="T43" fmla="*/ 137 h 171"/>
                <a:gd name="T44" fmla="*/ 94 w 166"/>
                <a:gd name="T45" fmla="*/ 157 h 171"/>
                <a:gd name="T46" fmla="*/ 84 w 166"/>
                <a:gd name="T47" fmla="*/ 165 h 171"/>
                <a:gd name="T48" fmla="*/ 72 w 166"/>
                <a:gd name="T49" fmla="*/ 157 h 171"/>
                <a:gd name="T50" fmla="*/ 47 w 166"/>
                <a:gd name="T51" fmla="*/ 137 h 171"/>
                <a:gd name="T52" fmla="*/ 53 w 166"/>
                <a:gd name="T53" fmla="*/ 151 h 171"/>
                <a:gd name="T54" fmla="*/ 41 w 166"/>
                <a:gd name="T55" fmla="*/ 161 h 171"/>
                <a:gd name="T56" fmla="*/ 45 w 166"/>
                <a:gd name="T57" fmla="*/ 145 h 171"/>
                <a:gd name="T58" fmla="*/ 24 w 166"/>
                <a:gd name="T59" fmla="*/ 120 h 171"/>
                <a:gd name="T60" fmla="*/ 28 w 166"/>
                <a:gd name="T61" fmla="*/ 135 h 171"/>
                <a:gd name="T62" fmla="*/ 16 w 166"/>
                <a:gd name="T63" fmla="*/ 126 h 171"/>
                <a:gd name="T64" fmla="*/ 22 w 166"/>
                <a:gd name="T65" fmla="*/ 112 h 171"/>
                <a:gd name="T66" fmla="*/ 22 w 166"/>
                <a:gd name="T67" fmla="*/ 83 h 171"/>
                <a:gd name="T68" fmla="*/ 12 w 166"/>
                <a:gd name="T69" fmla="*/ 92 h 171"/>
                <a:gd name="T70" fmla="*/ 0 w 166"/>
                <a:gd name="T71" fmla="*/ 83 h 171"/>
                <a:gd name="T72" fmla="*/ 22 w 166"/>
                <a:gd name="T73" fmla="*/ 38 h 171"/>
                <a:gd name="T74" fmla="*/ 26 w 166"/>
                <a:gd name="T75" fmla="*/ 51 h 171"/>
                <a:gd name="T76" fmla="*/ 14 w 166"/>
                <a:gd name="T77" fmla="*/ 59 h 171"/>
                <a:gd name="T78" fmla="*/ 18 w 166"/>
                <a:gd name="T79" fmla="*/ 45 h 171"/>
                <a:gd name="T80" fmla="*/ 51 w 166"/>
                <a:gd name="T81" fmla="*/ 20 h 171"/>
                <a:gd name="T82" fmla="*/ 55 w 166"/>
                <a:gd name="T83" fmla="*/ 34 h 171"/>
                <a:gd name="T84" fmla="*/ 43 w 166"/>
                <a:gd name="T85" fmla="*/ 26 h 171"/>
                <a:gd name="T86" fmla="*/ 47 w 166"/>
                <a:gd name="T87" fmla="*/ 10 h 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6"/>
                <a:gd name="T133" fmla="*/ 0 h 171"/>
                <a:gd name="T134" fmla="*/ 166 w 166"/>
                <a:gd name="T135" fmla="*/ 171 h 1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299" name="Rectangle 10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12300" name="Rectangle 11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12301" name="Rectangle 12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539552" y="908720"/>
            <a:ext cx="821531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pl-PL" sz="2000" b="1" dirty="0" smtClean="0">
                <a:solidFill>
                  <a:srgbClr val="0070C0"/>
                </a:solidFill>
              </a:rPr>
              <a:t>  APARATURA </a:t>
            </a:r>
            <a:r>
              <a:rPr lang="pl-PL" sz="1600" b="1" i="1" dirty="0" smtClean="0">
                <a:solidFill>
                  <a:srgbClr val="0070C0"/>
                </a:solidFill>
              </a:rPr>
              <a:t>  -  Politechnika Lubelska</a:t>
            </a:r>
            <a:endParaRPr lang="pl-PL" sz="1600" b="1" i="1" dirty="0">
              <a:solidFill>
                <a:srgbClr val="0070C0"/>
              </a:solidFill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1700808"/>
            <a:ext cx="2880320" cy="368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550008" y="5805264"/>
            <a:ext cx="2036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CC3300"/>
                </a:solidFill>
              </a:rPr>
              <a:t>system ARAMIS</a:t>
            </a:r>
            <a:endParaRPr lang="pl-PL" sz="2000" dirty="0">
              <a:solidFill>
                <a:srgbClr val="CC3300"/>
              </a:solidFill>
            </a:endParaRPr>
          </a:p>
        </p:txBody>
      </p:sp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61866" y="1340767"/>
            <a:ext cx="3259477" cy="403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pole tekstowe 16"/>
          <p:cNvSpPr txBox="1"/>
          <p:nvPr/>
        </p:nvSpPr>
        <p:spPr>
          <a:xfrm>
            <a:off x="5220072" y="5661248"/>
            <a:ext cx="31935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CC3300"/>
                </a:solidFill>
              </a:rPr>
              <a:t>wieża udarowa INSTRON </a:t>
            </a:r>
          </a:p>
          <a:p>
            <a:r>
              <a:rPr lang="pl-PL" sz="2000" dirty="0" smtClean="0">
                <a:solidFill>
                  <a:srgbClr val="CC3300"/>
                </a:solidFill>
              </a:rPr>
              <a:t>z komorą temperatur</a:t>
            </a:r>
            <a:endParaRPr lang="pl-PL" sz="2000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>
            <a:grpSpLocks/>
          </p:cNvGrpSpPr>
          <p:nvPr/>
        </p:nvGrpSpPr>
        <p:grpSpPr bwMode="auto">
          <a:xfrm>
            <a:off x="0" y="0"/>
            <a:ext cx="4140200" cy="549275"/>
            <a:chOff x="0" y="0"/>
            <a:chExt cx="4140200" cy="549275"/>
          </a:xfrm>
        </p:grpSpPr>
        <p:graphicFrame>
          <p:nvGraphicFramePr>
            <p:cNvPr id="4098" name="Object 2"/>
            <p:cNvGraphicFramePr>
              <a:graphicFrameLocks noChangeAspect="1"/>
            </p:cNvGraphicFramePr>
            <p:nvPr/>
          </p:nvGraphicFramePr>
          <p:xfrm>
            <a:off x="0" y="0"/>
            <a:ext cx="4140200" cy="549275"/>
          </p:xfrm>
          <a:graphic>
            <a:graphicData uri="http://schemas.openxmlformats.org/presentationml/2006/ole">
              <p:oleObj spid="_x0000_s21506" name="CorelDRAW" r:id="rId4" imgW="15645960" imgH="2225160" progId="">
                <p:embed/>
              </p:oleObj>
            </a:graphicData>
          </a:graphic>
        </p:graphicFrame>
        <p:grpSp>
          <p:nvGrpSpPr>
            <p:cNvPr id="3" name="Group 18"/>
            <p:cNvGrpSpPr>
              <a:grpSpLocks noChangeAspect="1"/>
            </p:cNvGrpSpPr>
            <p:nvPr/>
          </p:nvGrpSpPr>
          <p:grpSpPr bwMode="auto">
            <a:xfrm>
              <a:off x="2339975" y="66675"/>
              <a:ext cx="1662113" cy="363538"/>
              <a:chOff x="1474" y="42"/>
              <a:chExt cx="1047" cy="229"/>
            </a:xfrm>
          </p:grpSpPr>
          <p:sp>
            <p:nvSpPr>
              <p:cNvPr id="4109" name="AutoShape 19"/>
              <p:cNvSpPr>
                <a:spLocks noChangeAspect="1" noChangeArrowheads="1" noTextEdit="1"/>
              </p:cNvSpPr>
              <p:nvPr/>
            </p:nvSpPr>
            <p:spPr bwMode="auto">
              <a:xfrm>
                <a:off x="1474" y="42"/>
                <a:ext cx="1047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110" name="Rectangle 20"/>
              <p:cNvSpPr>
                <a:spLocks noChangeArrowheads="1"/>
              </p:cNvSpPr>
              <p:nvPr/>
            </p:nvSpPr>
            <p:spPr bwMode="auto">
              <a:xfrm>
                <a:off x="2184" y="44"/>
                <a:ext cx="334" cy="225"/>
              </a:xfrm>
              <a:prstGeom prst="rect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1" name="Freeform 21"/>
              <p:cNvSpPr>
                <a:spLocks noEditPoints="1"/>
              </p:cNvSpPr>
              <p:nvPr/>
            </p:nvSpPr>
            <p:spPr bwMode="auto">
              <a:xfrm>
                <a:off x="2268" y="71"/>
                <a:ext cx="166" cy="171"/>
              </a:xfrm>
              <a:custGeom>
                <a:avLst/>
                <a:gdLst>
                  <a:gd name="T0" fmla="*/ 96 w 166"/>
                  <a:gd name="T1" fmla="*/ 8 h 171"/>
                  <a:gd name="T2" fmla="*/ 84 w 166"/>
                  <a:gd name="T3" fmla="*/ 18 h 171"/>
                  <a:gd name="T4" fmla="*/ 72 w 166"/>
                  <a:gd name="T5" fmla="*/ 8 h 171"/>
                  <a:gd name="T6" fmla="*/ 119 w 166"/>
                  <a:gd name="T7" fmla="*/ 10 h 171"/>
                  <a:gd name="T8" fmla="*/ 125 w 166"/>
                  <a:gd name="T9" fmla="*/ 26 h 171"/>
                  <a:gd name="T10" fmla="*/ 113 w 166"/>
                  <a:gd name="T11" fmla="*/ 34 h 171"/>
                  <a:gd name="T12" fmla="*/ 117 w 166"/>
                  <a:gd name="T13" fmla="*/ 20 h 171"/>
                  <a:gd name="T14" fmla="*/ 149 w 166"/>
                  <a:gd name="T15" fmla="*/ 45 h 171"/>
                  <a:gd name="T16" fmla="*/ 152 w 166"/>
                  <a:gd name="T17" fmla="*/ 59 h 171"/>
                  <a:gd name="T18" fmla="*/ 141 w 166"/>
                  <a:gd name="T19" fmla="*/ 51 h 171"/>
                  <a:gd name="T20" fmla="*/ 147 w 166"/>
                  <a:gd name="T21" fmla="*/ 38 h 171"/>
                  <a:gd name="T22" fmla="*/ 166 w 166"/>
                  <a:gd name="T23" fmla="*/ 83 h 171"/>
                  <a:gd name="T24" fmla="*/ 156 w 166"/>
                  <a:gd name="T25" fmla="*/ 92 h 171"/>
                  <a:gd name="T26" fmla="*/ 145 w 166"/>
                  <a:gd name="T27" fmla="*/ 83 h 171"/>
                  <a:gd name="T28" fmla="*/ 145 w 166"/>
                  <a:gd name="T29" fmla="*/ 112 h 171"/>
                  <a:gd name="T30" fmla="*/ 151 w 166"/>
                  <a:gd name="T31" fmla="*/ 126 h 171"/>
                  <a:gd name="T32" fmla="*/ 139 w 166"/>
                  <a:gd name="T33" fmla="*/ 135 h 171"/>
                  <a:gd name="T34" fmla="*/ 143 w 166"/>
                  <a:gd name="T35" fmla="*/ 120 h 171"/>
                  <a:gd name="T36" fmla="*/ 123 w 166"/>
                  <a:gd name="T37" fmla="*/ 145 h 171"/>
                  <a:gd name="T38" fmla="*/ 127 w 166"/>
                  <a:gd name="T39" fmla="*/ 161 h 171"/>
                  <a:gd name="T40" fmla="*/ 115 w 166"/>
                  <a:gd name="T41" fmla="*/ 151 h 171"/>
                  <a:gd name="T42" fmla="*/ 119 w 166"/>
                  <a:gd name="T43" fmla="*/ 137 h 171"/>
                  <a:gd name="T44" fmla="*/ 94 w 166"/>
                  <a:gd name="T45" fmla="*/ 157 h 171"/>
                  <a:gd name="T46" fmla="*/ 84 w 166"/>
                  <a:gd name="T47" fmla="*/ 165 h 171"/>
                  <a:gd name="T48" fmla="*/ 72 w 166"/>
                  <a:gd name="T49" fmla="*/ 157 h 171"/>
                  <a:gd name="T50" fmla="*/ 47 w 166"/>
                  <a:gd name="T51" fmla="*/ 137 h 171"/>
                  <a:gd name="T52" fmla="*/ 53 w 166"/>
                  <a:gd name="T53" fmla="*/ 151 h 171"/>
                  <a:gd name="T54" fmla="*/ 41 w 166"/>
                  <a:gd name="T55" fmla="*/ 161 h 171"/>
                  <a:gd name="T56" fmla="*/ 45 w 166"/>
                  <a:gd name="T57" fmla="*/ 145 h 171"/>
                  <a:gd name="T58" fmla="*/ 24 w 166"/>
                  <a:gd name="T59" fmla="*/ 120 h 171"/>
                  <a:gd name="T60" fmla="*/ 28 w 166"/>
                  <a:gd name="T61" fmla="*/ 135 h 171"/>
                  <a:gd name="T62" fmla="*/ 16 w 166"/>
                  <a:gd name="T63" fmla="*/ 126 h 171"/>
                  <a:gd name="T64" fmla="*/ 22 w 166"/>
                  <a:gd name="T65" fmla="*/ 112 h 171"/>
                  <a:gd name="T66" fmla="*/ 22 w 166"/>
                  <a:gd name="T67" fmla="*/ 83 h 171"/>
                  <a:gd name="T68" fmla="*/ 12 w 166"/>
                  <a:gd name="T69" fmla="*/ 92 h 171"/>
                  <a:gd name="T70" fmla="*/ 0 w 166"/>
                  <a:gd name="T71" fmla="*/ 83 h 171"/>
                  <a:gd name="T72" fmla="*/ 22 w 166"/>
                  <a:gd name="T73" fmla="*/ 38 h 171"/>
                  <a:gd name="T74" fmla="*/ 26 w 166"/>
                  <a:gd name="T75" fmla="*/ 51 h 171"/>
                  <a:gd name="T76" fmla="*/ 14 w 166"/>
                  <a:gd name="T77" fmla="*/ 59 h 171"/>
                  <a:gd name="T78" fmla="*/ 18 w 166"/>
                  <a:gd name="T79" fmla="*/ 45 h 171"/>
                  <a:gd name="T80" fmla="*/ 51 w 166"/>
                  <a:gd name="T81" fmla="*/ 20 h 171"/>
                  <a:gd name="T82" fmla="*/ 55 w 166"/>
                  <a:gd name="T83" fmla="*/ 34 h 171"/>
                  <a:gd name="T84" fmla="*/ 43 w 166"/>
                  <a:gd name="T85" fmla="*/ 26 h 171"/>
                  <a:gd name="T86" fmla="*/ 47 w 166"/>
                  <a:gd name="T87" fmla="*/ 10 h 17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66"/>
                  <a:gd name="T133" fmla="*/ 0 h 171"/>
                  <a:gd name="T134" fmla="*/ 166 w 166"/>
                  <a:gd name="T135" fmla="*/ 171 h 17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66" h="171">
                    <a:moveTo>
                      <a:pt x="84" y="0"/>
                    </a:moveTo>
                    <a:lnTo>
                      <a:pt x="88" y="8"/>
                    </a:lnTo>
                    <a:lnTo>
                      <a:pt x="96" y="8"/>
                    </a:lnTo>
                    <a:lnTo>
                      <a:pt x="90" y="14"/>
                    </a:lnTo>
                    <a:lnTo>
                      <a:pt x="92" y="22"/>
                    </a:lnTo>
                    <a:lnTo>
                      <a:pt x="84" y="18"/>
                    </a:lnTo>
                    <a:lnTo>
                      <a:pt x="78" y="22"/>
                    </a:lnTo>
                    <a:lnTo>
                      <a:pt x="80" y="14"/>
                    </a:lnTo>
                    <a:lnTo>
                      <a:pt x="72" y="8"/>
                    </a:lnTo>
                    <a:lnTo>
                      <a:pt x="82" y="8"/>
                    </a:lnTo>
                    <a:lnTo>
                      <a:pt x="84" y="0"/>
                    </a:lnTo>
                    <a:close/>
                    <a:moveTo>
                      <a:pt x="119" y="10"/>
                    </a:moveTo>
                    <a:lnTo>
                      <a:pt x="123" y="20"/>
                    </a:lnTo>
                    <a:lnTo>
                      <a:pt x="131" y="20"/>
                    </a:lnTo>
                    <a:lnTo>
                      <a:pt x="125" y="26"/>
                    </a:lnTo>
                    <a:lnTo>
                      <a:pt x="127" y="34"/>
                    </a:lnTo>
                    <a:lnTo>
                      <a:pt x="119" y="28"/>
                    </a:lnTo>
                    <a:lnTo>
                      <a:pt x="113" y="34"/>
                    </a:lnTo>
                    <a:lnTo>
                      <a:pt x="115" y="26"/>
                    </a:lnTo>
                    <a:lnTo>
                      <a:pt x="110" y="20"/>
                    </a:lnTo>
                    <a:lnTo>
                      <a:pt x="117" y="20"/>
                    </a:lnTo>
                    <a:lnTo>
                      <a:pt x="119" y="10"/>
                    </a:lnTo>
                    <a:close/>
                    <a:moveTo>
                      <a:pt x="147" y="38"/>
                    </a:moveTo>
                    <a:lnTo>
                      <a:pt x="149" y="45"/>
                    </a:lnTo>
                    <a:lnTo>
                      <a:pt x="156" y="45"/>
                    </a:lnTo>
                    <a:lnTo>
                      <a:pt x="151" y="51"/>
                    </a:lnTo>
                    <a:lnTo>
                      <a:pt x="152" y="59"/>
                    </a:lnTo>
                    <a:lnTo>
                      <a:pt x="147" y="55"/>
                    </a:lnTo>
                    <a:lnTo>
                      <a:pt x="139" y="59"/>
                    </a:lnTo>
                    <a:lnTo>
                      <a:pt x="141" y="51"/>
                    </a:lnTo>
                    <a:lnTo>
                      <a:pt x="135" y="45"/>
                    </a:lnTo>
                    <a:lnTo>
                      <a:pt x="143" y="45"/>
                    </a:lnTo>
                    <a:lnTo>
                      <a:pt x="147" y="38"/>
                    </a:lnTo>
                    <a:close/>
                    <a:moveTo>
                      <a:pt x="156" y="75"/>
                    </a:moveTo>
                    <a:lnTo>
                      <a:pt x="158" y="83"/>
                    </a:lnTo>
                    <a:lnTo>
                      <a:pt x="166" y="83"/>
                    </a:lnTo>
                    <a:lnTo>
                      <a:pt x="160" y="88"/>
                    </a:lnTo>
                    <a:lnTo>
                      <a:pt x="162" y="96"/>
                    </a:lnTo>
                    <a:lnTo>
                      <a:pt x="156" y="92"/>
                    </a:lnTo>
                    <a:lnTo>
                      <a:pt x="149" y="96"/>
                    </a:lnTo>
                    <a:lnTo>
                      <a:pt x="151" y="88"/>
                    </a:lnTo>
                    <a:lnTo>
                      <a:pt x="145" y="83"/>
                    </a:lnTo>
                    <a:lnTo>
                      <a:pt x="152" y="83"/>
                    </a:lnTo>
                    <a:lnTo>
                      <a:pt x="156" y="75"/>
                    </a:lnTo>
                    <a:close/>
                    <a:moveTo>
                      <a:pt x="145" y="112"/>
                    </a:moveTo>
                    <a:lnTo>
                      <a:pt x="149" y="120"/>
                    </a:lnTo>
                    <a:lnTo>
                      <a:pt x="156" y="122"/>
                    </a:lnTo>
                    <a:lnTo>
                      <a:pt x="151" y="126"/>
                    </a:lnTo>
                    <a:lnTo>
                      <a:pt x="152" y="135"/>
                    </a:lnTo>
                    <a:lnTo>
                      <a:pt x="145" y="129"/>
                    </a:lnTo>
                    <a:lnTo>
                      <a:pt x="139" y="135"/>
                    </a:lnTo>
                    <a:lnTo>
                      <a:pt x="141" y="126"/>
                    </a:lnTo>
                    <a:lnTo>
                      <a:pt x="135" y="122"/>
                    </a:lnTo>
                    <a:lnTo>
                      <a:pt x="143" y="120"/>
                    </a:lnTo>
                    <a:lnTo>
                      <a:pt x="145" y="112"/>
                    </a:lnTo>
                    <a:close/>
                    <a:moveTo>
                      <a:pt x="119" y="137"/>
                    </a:moveTo>
                    <a:lnTo>
                      <a:pt x="123" y="145"/>
                    </a:lnTo>
                    <a:lnTo>
                      <a:pt x="131" y="145"/>
                    </a:lnTo>
                    <a:lnTo>
                      <a:pt x="125" y="151"/>
                    </a:lnTo>
                    <a:lnTo>
                      <a:pt x="127" y="161"/>
                    </a:lnTo>
                    <a:lnTo>
                      <a:pt x="119" y="155"/>
                    </a:lnTo>
                    <a:lnTo>
                      <a:pt x="113" y="161"/>
                    </a:lnTo>
                    <a:lnTo>
                      <a:pt x="115" y="151"/>
                    </a:lnTo>
                    <a:lnTo>
                      <a:pt x="110" y="145"/>
                    </a:lnTo>
                    <a:lnTo>
                      <a:pt x="117" y="145"/>
                    </a:lnTo>
                    <a:lnTo>
                      <a:pt x="119" y="137"/>
                    </a:lnTo>
                    <a:close/>
                    <a:moveTo>
                      <a:pt x="84" y="147"/>
                    </a:moveTo>
                    <a:lnTo>
                      <a:pt x="86" y="155"/>
                    </a:lnTo>
                    <a:lnTo>
                      <a:pt x="94" y="157"/>
                    </a:lnTo>
                    <a:lnTo>
                      <a:pt x="88" y="161"/>
                    </a:lnTo>
                    <a:lnTo>
                      <a:pt x="90" y="171"/>
                    </a:lnTo>
                    <a:lnTo>
                      <a:pt x="84" y="165"/>
                    </a:lnTo>
                    <a:lnTo>
                      <a:pt x="76" y="171"/>
                    </a:lnTo>
                    <a:lnTo>
                      <a:pt x="78" y="161"/>
                    </a:lnTo>
                    <a:lnTo>
                      <a:pt x="72" y="157"/>
                    </a:lnTo>
                    <a:lnTo>
                      <a:pt x="80" y="155"/>
                    </a:lnTo>
                    <a:lnTo>
                      <a:pt x="84" y="147"/>
                    </a:lnTo>
                    <a:close/>
                    <a:moveTo>
                      <a:pt x="47" y="137"/>
                    </a:moveTo>
                    <a:lnTo>
                      <a:pt x="51" y="145"/>
                    </a:lnTo>
                    <a:lnTo>
                      <a:pt x="59" y="147"/>
                    </a:lnTo>
                    <a:lnTo>
                      <a:pt x="53" y="151"/>
                    </a:lnTo>
                    <a:lnTo>
                      <a:pt x="55" y="161"/>
                    </a:lnTo>
                    <a:lnTo>
                      <a:pt x="47" y="155"/>
                    </a:lnTo>
                    <a:lnTo>
                      <a:pt x="41" y="161"/>
                    </a:lnTo>
                    <a:lnTo>
                      <a:pt x="43" y="151"/>
                    </a:lnTo>
                    <a:lnTo>
                      <a:pt x="35" y="147"/>
                    </a:lnTo>
                    <a:lnTo>
                      <a:pt x="45" y="145"/>
                    </a:lnTo>
                    <a:lnTo>
                      <a:pt x="47" y="137"/>
                    </a:lnTo>
                    <a:close/>
                    <a:moveTo>
                      <a:pt x="22" y="112"/>
                    </a:moveTo>
                    <a:lnTo>
                      <a:pt x="24" y="120"/>
                    </a:lnTo>
                    <a:lnTo>
                      <a:pt x="31" y="120"/>
                    </a:lnTo>
                    <a:lnTo>
                      <a:pt x="26" y="126"/>
                    </a:lnTo>
                    <a:lnTo>
                      <a:pt x="28" y="135"/>
                    </a:lnTo>
                    <a:lnTo>
                      <a:pt x="22" y="129"/>
                    </a:lnTo>
                    <a:lnTo>
                      <a:pt x="14" y="135"/>
                    </a:lnTo>
                    <a:lnTo>
                      <a:pt x="16" y="126"/>
                    </a:lnTo>
                    <a:lnTo>
                      <a:pt x="10" y="120"/>
                    </a:lnTo>
                    <a:lnTo>
                      <a:pt x="18" y="120"/>
                    </a:lnTo>
                    <a:lnTo>
                      <a:pt x="22" y="112"/>
                    </a:lnTo>
                    <a:close/>
                    <a:moveTo>
                      <a:pt x="12" y="75"/>
                    </a:moveTo>
                    <a:lnTo>
                      <a:pt x="14" y="83"/>
                    </a:lnTo>
                    <a:lnTo>
                      <a:pt x="22" y="83"/>
                    </a:lnTo>
                    <a:lnTo>
                      <a:pt x="16" y="88"/>
                    </a:lnTo>
                    <a:lnTo>
                      <a:pt x="18" y="96"/>
                    </a:lnTo>
                    <a:lnTo>
                      <a:pt x="12" y="92"/>
                    </a:lnTo>
                    <a:lnTo>
                      <a:pt x="4" y="96"/>
                    </a:lnTo>
                    <a:lnTo>
                      <a:pt x="6" y="88"/>
                    </a:lnTo>
                    <a:lnTo>
                      <a:pt x="0" y="83"/>
                    </a:lnTo>
                    <a:lnTo>
                      <a:pt x="8" y="83"/>
                    </a:lnTo>
                    <a:lnTo>
                      <a:pt x="12" y="75"/>
                    </a:lnTo>
                    <a:close/>
                    <a:moveTo>
                      <a:pt x="22" y="38"/>
                    </a:moveTo>
                    <a:lnTo>
                      <a:pt x="24" y="45"/>
                    </a:lnTo>
                    <a:lnTo>
                      <a:pt x="33" y="45"/>
                    </a:lnTo>
                    <a:lnTo>
                      <a:pt x="26" y="51"/>
                    </a:lnTo>
                    <a:lnTo>
                      <a:pt x="28" y="59"/>
                    </a:lnTo>
                    <a:lnTo>
                      <a:pt x="22" y="55"/>
                    </a:lnTo>
                    <a:lnTo>
                      <a:pt x="14" y="59"/>
                    </a:lnTo>
                    <a:lnTo>
                      <a:pt x="16" y="51"/>
                    </a:lnTo>
                    <a:lnTo>
                      <a:pt x="10" y="45"/>
                    </a:lnTo>
                    <a:lnTo>
                      <a:pt x="18" y="45"/>
                    </a:lnTo>
                    <a:lnTo>
                      <a:pt x="22" y="38"/>
                    </a:lnTo>
                    <a:close/>
                    <a:moveTo>
                      <a:pt x="47" y="10"/>
                    </a:moveTo>
                    <a:lnTo>
                      <a:pt x="51" y="20"/>
                    </a:lnTo>
                    <a:lnTo>
                      <a:pt x="59" y="20"/>
                    </a:lnTo>
                    <a:lnTo>
                      <a:pt x="53" y="26"/>
                    </a:lnTo>
                    <a:lnTo>
                      <a:pt x="55" y="34"/>
                    </a:lnTo>
                    <a:lnTo>
                      <a:pt x="47" y="28"/>
                    </a:lnTo>
                    <a:lnTo>
                      <a:pt x="41" y="34"/>
                    </a:lnTo>
                    <a:lnTo>
                      <a:pt x="43" y="26"/>
                    </a:lnTo>
                    <a:lnTo>
                      <a:pt x="35" y="20"/>
                    </a:lnTo>
                    <a:lnTo>
                      <a:pt x="45" y="20"/>
                    </a:lnTo>
                    <a:lnTo>
                      <a:pt x="47" y="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112" name="Rectangle 22"/>
              <p:cNvSpPr>
                <a:spLocks noChangeArrowheads="1"/>
              </p:cNvSpPr>
              <p:nvPr/>
            </p:nvSpPr>
            <p:spPr bwMode="auto">
              <a:xfrm>
                <a:off x="1664" y="67"/>
                <a:ext cx="559" cy="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l-PL" sz="600" b="1">
                    <a:solidFill>
                      <a:srgbClr val="000000"/>
                    </a:solidFill>
                  </a:rPr>
                  <a:t>UNIA EUROPEJSKA</a:t>
                </a:r>
                <a:endParaRPr lang="pl-PL" sz="1800"/>
              </a:p>
            </p:txBody>
          </p:sp>
          <p:sp>
            <p:nvSpPr>
              <p:cNvPr id="4113" name="Rectangle 23"/>
              <p:cNvSpPr>
                <a:spLocks noChangeArrowheads="1"/>
              </p:cNvSpPr>
              <p:nvPr/>
            </p:nvSpPr>
            <p:spPr bwMode="auto">
              <a:xfrm>
                <a:off x="1575" y="125"/>
                <a:ext cx="657" cy="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l-PL" sz="600">
                    <a:solidFill>
                      <a:srgbClr val="000000"/>
                    </a:solidFill>
                  </a:rPr>
                  <a:t>EUROPEJSKI FUNDUSZ</a:t>
                </a:r>
                <a:endParaRPr lang="pl-PL" sz="1800"/>
              </a:p>
            </p:txBody>
          </p:sp>
          <p:sp>
            <p:nvSpPr>
              <p:cNvPr id="4114" name="Rectangle 24"/>
              <p:cNvSpPr>
                <a:spLocks noChangeArrowheads="1"/>
              </p:cNvSpPr>
              <p:nvPr/>
            </p:nvSpPr>
            <p:spPr bwMode="auto">
              <a:xfrm>
                <a:off x="1540" y="181"/>
                <a:ext cx="644" cy="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l-PL" sz="600">
                    <a:solidFill>
                      <a:srgbClr val="000000"/>
                    </a:solidFill>
                  </a:rPr>
                  <a:t>ROZWOJU REGIONALNEGO</a:t>
                </a:r>
                <a:endParaRPr lang="pl-PL" sz="1800"/>
              </a:p>
            </p:txBody>
          </p:sp>
        </p:grpSp>
        <p:graphicFrame>
          <p:nvGraphicFramePr>
            <p:cNvPr id="4099" name="Object 3"/>
            <p:cNvGraphicFramePr>
              <a:graphicFrameLocks noChangeAspect="1"/>
            </p:cNvGraphicFramePr>
            <p:nvPr/>
          </p:nvGraphicFramePr>
          <p:xfrm>
            <a:off x="1476375" y="80963"/>
            <a:ext cx="663575" cy="355600"/>
          </p:xfrm>
          <a:graphic>
            <a:graphicData uri="http://schemas.openxmlformats.org/presentationml/2006/ole">
              <p:oleObj spid="_x0000_s21507" name="CorelDRAW" r:id="rId5" imgW="2319120" imgH="1242000" progId="">
                <p:embed/>
              </p:oleObj>
            </a:graphicData>
          </a:graphic>
        </p:graphicFrame>
        <p:graphicFrame>
          <p:nvGraphicFramePr>
            <p:cNvPr id="4100" name="Object 4"/>
            <p:cNvGraphicFramePr>
              <a:graphicFrameLocks noChangeAspect="1"/>
            </p:cNvGraphicFramePr>
            <p:nvPr/>
          </p:nvGraphicFramePr>
          <p:xfrm>
            <a:off x="44450" y="31750"/>
            <a:ext cx="1270000" cy="411163"/>
          </p:xfrm>
          <a:graphic>
            <a:graphicData uri="http://schemas.openxmlformats.org/presentationml/2006/ole">
              <p:oleObj spid="_x0000_s21508" name="CorelDRAW" r:id="rId6" imgW="4505400" imgH="1457280" progId="">
                <p:embed/>
              </p:oleObj>
            </a:graphicData>
          </a:graphic>
        </p:graphicFrame>
      </p:grp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427538" y="0"/>
            <a:ext cx="4270375" cy="647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l-PL" sz="2000" b="1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Główne wyniki zrealizowanych prac badawczych</a:t>
            </a:r>
            <a:endParaRPr lang="pl-PL" sz="20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03" name="Prostokąt 4"/>
          <p:cNvSpPr>
            <a:spLocks noChangeArrowheads="1"/>
          </p:cNvSpPr>
          <p:nvPr/>
        </p:nvSpPr>
        <p:spPr bwMode="auto">
          <a:xfrm>
            <a:off x="684213" y="4652963"/>
            <a:ext cx="7920037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 b="1"/>
              <a:t>Podsumowanie wyników badań nitów dwuczęściowych typu tuleja i rdzeń</a:t>
            </a:r>
          </a:p>
          <a:p>
            <a:pPr algn="just"/>
            <a:r>
              <a:rPr lang="pl-PL" sz="1200"/>
              <a:t>	Są duże możliwości rozwoju technologii nitowania ze względu na sposób plastycznego odkształcania podczas zakuwania nitu, szczególnie w przypadku nitów dwuczęściowych typu tuleja i rdzeń.</a:t>
            </a:r>
          </a:p>
          <a:p>
            <a:pPr algn="just"/>
            <a:r>
              <a:rPr lang="pl-PL" sz="1200"/>
              <a:t>	Dobierając odpowiednio właściwości materiału tulei i trzpienia można modelować wytrzymałość na ścinanie nitu złożonego. </a:t>
            </a:r>
          </a:p>
          <a:p>
            <a:pPr algn="just"/>
            <a:r>
              <a:rPr lang="pl-PL" sz="1200"/>
              <a:t>	Ponieważ strefa deformacji plastycznej podczas zamykania nitu dwuczęściowego nie jest w bezpośrednim kontakcie z łączonymi elementami, naprężenia własne w tych elementach powinny być zminimalizowane, podobnie jak zjawisko ‘zaciągania’ ich powierzchni i tworzenia „rąbka” wokół otworu nitowego. </a:t>
            </a:r>
          </a:p>
          <a:p>
            <a:pPr algn="just"/>
            <a:r>
              <a:rPr lang="pl-PL" sz="1200"/>
              <a:t>	Ze względu na minimalizację naprężeń własnych, metoda łączenia nitami dwuczęściowymi typu tuleja i rdzeń powinna być użyteczna w przypadku łączenia materiałów kompozytowych.</a:t>
            </a:r>
          </a:p>
        </p:txBody>
      </p:sp>
      <p:pic>
        <p:nvPicPr>
          <p:cNvPr id="4104" name="Picture 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1196975"/>
            <a:ext cx="4306887" cy="2952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105" name="Picture 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3" y="1341438"/>
            <a:ext cx="443547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pole tekstowe 24"/>
          <p:cNvSpPr txBox="1">
            <a:spLocks noChangeArrowheads="1"/>
          </p:cNvSpPr>
          <p:nvPr/>
        </p:nvSpPr>
        <p:spPr bwMode="auto">
          <a:xfrm>
            <a:off x="468313" y="4221163"/>
            <a:ext cx="7991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/>
              <a:t>Charakterystyki ścinania złącza zakładkowego nitów dwuczęściowych o różnych średnicach wykonanych z różnych materiałów</a:t>
            </a:r>
          </a:p>
        </p:txBody>
      </p:sp>
      <p:sp>
        <p:nvSpPr>
          <p:cNvPr id="4107" name="pole tekstowe 26"/>
          <p:cNvSpPr txBox="1">
            <a:spLocks noChangeArrowheads="1"/>
          </p:cNvSpPr>
          <p:nvPr/>
        </p:nvSpPr>
        <p:spPr bwMode="auto">
          <a:xfrm>
            <a:off x="2771775" y="765175"/>
            <a:ext cx="41036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/>
              <a:t>Nit dwuczęściowy typu tuleja i rdzeń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>
            <a:grpSpLocks/>
          </p:cNvGrpSpPr>
          <p:nvPr/>
        </p:nvGrpSpPr>
        <p:grpSpPr bwMode="auto">
          <a:xfrm>
            <a:off x="0" y="0"/>
            <a:ext cx="4140200" cy="549275"/>
            <a:chOff x="0" y="0"/>
            <a:chExt cx="4140200" cy="549275"/>
          </a:xfrm>
        </p:grpSpPr>
        <p:graphicFrame>
          <p:nvGraphicFramePr>
            <p:cNvPr id="5122" name="Object 2"/>
            <p:cNvGraphicFramePr>
              <a:graphicFrameLocks noChangeAspect="1"/>
            </p:cNvGraphicFramePr>
            <p:nvPr/>
          </p:nvGraphicFramePr>
          <p:xfrm>
            <a:off x="0" y="0"/>
            <a:ext cx="4140200" cy="549275"/>
          </p:xfrm>
          <a:graphic>
            <a:graphicData uri="http://schemas.openxmlformats.org/presentationml/2006/ole">
              <p:oleObj spid="_x0000_s22530" name="CorelDRAW" r:id="rId4" imgW="15645960" imgH="2225160" progId="">
                <p:embed/>
              </p:oleObj>
            </a:graphicData>
          </a:graphic>
        </p:graphicFrame>
        <p:grpSp>
          <p:nvGrpSpPr>
            <p:cNvPr id="3" name="Group 18"/>
            <p:cNvGrpSpPr>
              <a:grpSpLocks noChangeAspect="1"/>
            </p:cNvGrpSpPr>
            <p:nvPr/>
          </p:nvGrpSpPr>
          <p:grpSpPr bwMode="auto">
            <a:xfrm>
              <a:off x="2339975" y="66675"/>
              <a:ext cx="1662113" cy="363538"/>
              <a:chOff x="1474" y="42"/>
              <a:chExt cx="1047" cy="229"/>
            </a:xfrm>
          </p:grpSpPr>
          <p:sp>
            <p:nvSpPr>
              <p:cNvPr id="5139" name="AutoShape 19"/>
              <p:cNvSpPr>
                <a:spLocks noChangeAspect="1" noChangeArrowheads="1" noTextEdit="1"/>
              </p:cNvSpPr>
              <p:nvPr/>
            </p:nvSpPr>
            <p:spPr bwMode="auto">
              <a:xfrm>
                <a:off x="1474" y="42"/>
                <a:ext cx="1047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140" name="Rectangle 20"/>
              <p:cNvSpPr>
                <a:spLocks noChangeArrowheads="1"/>
              </p:cNvSpPr>
              <p:nvPr/>
            </p:nvSpPr>
            <p:spPr bwMode="auto">
              <a:xfrm>
                <a:off x="2184" y="44"/>
                <a:ext cx="334" cy="225"/>
              </a:xfrm>
              <a:prstGeom prst="rect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1" name="Freeform 21"/>
              <p:cNvSpPr>
                <a:spLocks noEditPoints="1"/>
              </p:cNvSpPr>
              <p:nvPr/>
            </p:nvSpPr>
            <p:spPr bwMode="auto">
              <a:xfrm>
                <a:off x="2268" y="71"/>
                <a:ext cx="166" cy="171"/>
              </a:xfrm>
              <a:custGeom>
                <a:avLst/>
                <a:gdLst>
                  <a:gd name="T0" fmla="*/ 96 w 166"/>
                  <a:gd name="T1" fmla="*/ 8 h 171"/>
                  <a:gd name="T2" fmla="*/ 84 w 166"/>
                  <a:gd name="T3" fmla="*/ 18 h 171"/>
                  <a:gd name="T4" fmla="*/ 72 w 166"/>
                  <a:gd name="T5" fmla="*/ 8 h 171"/>
                  <a:gd name="T6" fmla="*/ 119 w 166"/>
                  <a:gd name="T7" fmla="*/ 10 h 171"/>
                  <a:gd name="T8" fmla="*/ 125 w 166"/>
                  <a:gd name="T9" fmla="*/ 26 h 171"/>
                  <a:gd name="T10" fmla="*/ 113 w 166"/>
                  <a:gd name="T11" fmla="*/ 34 h 171"/>
                  <a:gd name="T12" fmla="*/ 117 w 166"/>
                  <a:gd name="T13" fmla="*/ 20 h 171"/>
                  <a:gd name="T14" fmla="*/ 149 w 166"/>
                  <a:gd name="T15" fmla="*/ 45 h 171"/>
                  <a:gd name="T16" fmla="*/ 152 w 166"/>
                  <a:gd name="T17" fmla="*/ 59 h 171"/>
                  <a:gd name="T18" fmla="*/ 141 w 166"/>
                  <a:gd name="T19" fmla="*/ 51 h 171"/>
                  <a:gd name="T20" fmla="*/ 147 w 166"/>
                  <a:gd name="T21" fmla="*/ 38 h 171"/>
                  <a:gd name="T22" fmla="*/ 166 w 166"/>
                  <a:gd name="T23" fmla="*/ 83 h 171"/>
                  <a:gd name="T24" fmla="*/ 156 w 166"/>
                  <a:gd name="T25" fmla="*/ 92 h 171"/>
                  <a:gd name="T26" fmla="*/ 145 w 166"/>
                  <a:gd name="T27" fmla="*/ 83 h 171"/>
                  <a:gd name="T28" fmla="*/ 145 w 166"/>
                  <a:gd name="T29" fmla="*/ 112 h 171"/>
                  <a:gd name="T30" fmla="*/ 151 w 166"/>
                  <a:gd name="T31" fmla="*/ 126 h 171"/>
                  <a:gd name="T32" fmla="*/ 139 w 166"/>
                  <a:gd name="T33" fmla="*/ 135 h 171"/>
                  <a:gd name="T34" fmla="*/ 143 w 166"/>
                  <a:gd name="T35" fmla="*/ 120 h 171"/>
                  <a:gd name="T36" fmla="*/ 123 w 166"/>
                  <a:gd name="T37" fmla="*/ 145 h 171"/>
                  <a:gd name="T38" fmla="*/ 127 w 166"/>
                  <a:gd name="T39" fmla="*/ 161 h 171"/>
                  <a:gd name="T40" fmla="*/ 115 w 166"/>
                  <a:gd name="T41" fmla="*/ 151 h 171"/>
                  <a:gd name="T42" fmla="*/ 119 w 166"/>
                  <a:gd name="T43" fmla="*/ 137 h 171"/>
                  <a:gd name="T44" fmla="*/ 94 w 166"/>
                  <a:gd name="T45" fmla="*/ 157 h 171"/>
                  <a:gd name="T46" fmla="*/ 84 w 166"/>
                  <a:gd name="T47" fmla="*/ 165 h 171"/>
                  <a:gd name="T48" fmla="*/ 72 w 166"/>
                  <a:gd name="T49" fmla="*/ 157 h 171"/>
                  <a:gd name="T50" fmla="*/ 47 w 166"/>
                  <a:gd name="T51" fmla="*/ 137 h 171"/>
                  <a:gd name="T52" fmla="*/ 53 w 166"/>
                  <a:gd name="T53" fmla="*/ 151 h 171"/>
                  <a:gd name="T54" fmla="*/ 41 w 166"/>
                  <a:gd name="T55" fmla="*/ 161 h 171"/>
                  <a:gd name="T56" fmla="*/ 45 w 166"/>
                  <a:gd name="T57" fmla="*/ 145 h 171"/>
                  <a:gd name="T58" fmla="*/ 24 w 166"/>
                  <a:gd name="T59" fmla="*/ 120 h 171"/>
                  <a:gd name="T60" fmla="*/ 28 w 166"/>
                  <a:gd name="T61" fmla="*/ 135 h 171"/>
                  <a:gd name="T62" fmla="*/ 16 w 166"/>
                  <a:gd name="T63" fmla="*/ 126 h 171"/>
                  <a:gd name="T64" fmla="*/ 22 w 166"/>
                  <a:gd name="T65" fmla="*/ 112 h 171"/>
                  <a:gd name="T66" fmla="*/ 22 w 166"/>
                  <a:gd name="T67" fmla="*/ 83 h 171"/>
                  <a:gd name="T68" fmla="*/ 12 w 166"/>
                  <a:gd name="T69" fmla="*/ 92 h 171"/>
                  <a:gd name="T70" fmla="*/ 0 w 166"/>
                  <a:gd name="T71" fmla="*/ 83 h 171"/>
                  <a:gd name="T72" fmla="*/ 22 w 166"/>
                  <a:gd name="T73" fmla="*/ 38 h 171"/>
                  <a:gd name="T74" fmla="*/ 26 w 166"/>
                  <a:gd name="T75" fmla="*/ 51 h 171"/>
                  <a:gd name="T76" fmla="*/ 14 w 166"/>
                  <a:gd name="T77" fmla="*/ 59 h 171"/>
                  <a:gd name="T78" fmla="*/ 18 w 166"/>
                  <a:gd name="T79" fmla="*/ 45 h 171"/>
                  <a:gd name="T80" fmla="*/ 51 w 166"/>
                  <a:gd name="T81" fmla="*/ 20 h 171"/>
                  <a:gd name="T82" fmla="*/ 55 w 166"/>
                  <a:gd name="T83" fmla="*/ 34 h 171"/>
                  <a:gd name="T84" fmla="*/ 43 w 166"/>
                  <a:gd name="T85" fmla="*/ 26 h 171"/>
                  <a:gd name="T86" fmla="*/ 47 w 166"/>
                  <a:gd name="T87" fmla="*/ 10 h 17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66"/>
                  <a:gd name="T133" fmla="*/ 0 h 171"/>
                  <a:gd name="T134" fmla="*/ 166 w 166"/>
                  <a:gd name="T135" fmla="*/ 171 h 17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66" h="171">
                    <a:moveTo>
                      <a:pt x="84" y="0"/>
                    </a:moveTo>
                    <a:lnTo>
                      <a:pt x="88" y="8"/>
                    </a:lnTo>
                    <a:lnTo>
                      <a:pt x="96" y="8"/>
                    </a:lnTo>
                    <a:lnTo>
                      <a:pt x="90" y="14"/>
                    </a:lnTo>
                    <a:lnTo>
                      <a:pt x="92" y="22"/>
                    </a:lnTo>
                    <a:lnTo>
                      <a:pt x="84" y="18"/>
                    </a:lnTo>
                    <a:lnTo>
                      <a:pt x="78" y="22"/>
                    </a:lnTo>
                    <a:lnTo>
                      <a:pt x="80" y="14"/>
                    </a:lnTo>
                    <a:lnTo>
                      <a:pt x="72" y="8"/>
                    </a:lnTo>
                    <a:lnTo>
                      <a:pt x="82" y="8"/>
                    </a:lnTo>
                    <a:lnTo>
                      <a:pt x="84" y="0"/>
                    </a:lnTo>
                    <a:close/>
                    <a:moveTo>
                      <a:pt x="119" y="10"/>
                    </a:moveTo>
                    <a:lnTo>
                      <a:pt x="123" y="20"/>
                    </a:lnTo>
                    <a:lnTo>
                      <a:pt x="131" y="20"/>
                    </a:lnTo>
                    <a:lnTo>
                      <a:pt x="125" y="26"/>
                    </a:lnTo>
                    <a:lnTo>
                      <a:pt x="127" y="34"/>
                    </a:lnTo>
                    <a:lnTo>
                      <a:pt x="119" y="28"/>
                    </a:lnTo>
                    <a:lnTo>
                      <a:pt x="113" y="34"/>
                    </a:lnTo>
                    <a:lnTo>
                      <a:pt x="115" y="26"/>
                    </a:lnTo>
                    <a:lnTo>
                      <a:pt x="110" y="20"/>
                    </a:lnTo>
                    <a:lnTo>
                      <a:pt x="117" y="20"/>
                    </a:lnTo>
                    <a:lnTo>
                      <a:pt x="119" y="10"/>
                    </a:lnTo>
                    <a:close/>
                    <a:moveTo>
                      <a:pt x="147" y="38"/>
                    </a:moveTo>
                    <a:lnTo>
                      <a:pt x="149" y="45"/>
                    </a:lnTo>
                    <a:lnTo>
                      <a:pt x="156" y="45"/>
                    </a:lnTo>
                    <a:lnTo>
                      <a:pt x="151" y="51"/>
                    </a:lnTo>
                    <a:lnTo>
                      <a:pt x="152" y="59"/>
                    </a:lnTo>
                    <a:lnTo>
                      <a:pt x="147" y="55"/>
                    </a:lnTo>
                    <a:lnTo>
                      <a:pt x="139" y="59"/>
                    </a:lnTo>
                    <a:lnTo>
                      <a:pt x="141" y="51"/>
                    </a:lnTo>
                    <a:lnTo>
                      <a:pt x="135" y="45"/>
                    </a:lnTo>
                    <a:lnTo>
                      <a:pt x="143" y="45"/>
                    </a:lnTo>
                    <a:lnTo>
                      <a:pt x="147" y="38"/>
                    </a:lnTo>
                    <a:close/>
                    <a:moveTo>
                      <a:pt x="156" y="75"/>
                    </a:moveTo>
                    <a:lnTo>
                      <a:pt x="158" y="83"/>
                    </a:lnTo>
                    <a:lnTo>
                      <a:pt x="166" y="83"/>
                    </a:lnTo>
                    <a:lnTo>
                      <a:pt x="160" y="88"/>
                    </a:lnTo>
                    <a:lnTo>
                      <a:pt x="162" y="96"/>
                    </a:lnTo>
                    <a:lnTo>
                      <a:pt x="156" y="92"/>
                    </a:lnTo>
                    <a:lnTo>
                      <a:pt x="149" y="96"/>
                    </a:lnTo>
                    <a:lnTo>
                      <a:pt x="151" y="88"/>
                    </a:lnTo>
                    <a:lnTo>
                      <a:pt x="145" y="83"/>
                    </a:lnTo>
                    <a:lnTo>
                      <a:pt x="152" y="83"/>
                    </a:lnTo>
                    <a:lnTo>
                      <a:pt x="156" y="75"/>
                    </a:lnTo>
                    <a:close/>
                    <a:moveTo>
                      <a:pt x="145" y="112"/>
                    </a:moveTo>
                    <a:lnTo>
                      <a:pt x="149" y="120"/>
                    </a:lnTo>
                    <a:lnTo>
                      <a:pt x="156" y="122"/>
                    </a:lnTo>
                    <a:lnTo>
                      <a:pt x="151" y="126"/>
                    </a:lnTo>
                    <a:lnTo>
                      <a:pt x="152" y="135"/>
                    </a:lnTo>
                    <a:lnTo>
                      <a:pt x="145" y="129"/>
                    </a:lnTo>
                    <a:lnTo>
                      <a:pt x="139" y="135"/>
                    </a:lnTo>
                    <a:lnTo>
                      <a:pt x="141" y="126"/>
                    </a:lnTo>
                    <a:lnTo>
                      <a:pt x="135" y="122"/>
                    </a:lnTo>
                    <a:lnTo>
                      <a:pt x="143" y="120"/>
                    </a:lnTo>
                    <a:lnTo>
                      <a:pt x="145" y="112"/>
                    </a:lnTo>
                    <a:close/>
                    <a:moveTo>
                      <a:pt x="119" y="137"/>
                    </a:moveTo>
                    <a:lnTo>
                      <a:pt x="123" y="145"/>
                    </a:lnTo>
                    <a:lnTo>
                      <a:pt x="131" y="145"/>
                    </a:lnTo>
                    <a:lnTo>
                      <a:pt x="125" y="151"/>
                    </a:lnTo>
                    <a:lnTo>
                      <a:pt x="127" y="161"/>
                    </a:lnTo>
                    <a:lnTo>
                      <a:pt x="119" y="155"/>
                    </a:lnTo>
                    <a:lnTo>
                      <a:pt x="113" y="161"/>
                    </a:lnTo>
                    <a:lnTo>
                      <a:pt x="115" y="151"/>
                    </a:lnTo>
                    <a:lnTo>
                      <a:pt x="110" y="145"/>
                    </a:lnTo>
                    <a:lnTo>
                      <a:pt x="117" y="145"/>
                    </a:lnTo>
                    <a:lnTo>
                      <a:pt x="119" y="137"/>
                    </a:lnTo>
                    <a:close/>
                    <a:moveTo>
                      <a:pt x="84" y="147"/>
                    </a:moveTo>
                    <a:lnTo>
                      <a:pt x="86" y="155"/>
                    </a:lnTo>
                    <a:lnTo>
                      <a:pt x="94" y="157"/>
                    </a:lnTo>
                    <a:lnTo>
                      <a:pt x="88" y="161"/>
                    </a:lnTo>
                    <a:lnTo>
                      <a:pt x="90" y="171"/>
                    </a:lnTo>
                    <a:lnTo>
                      <a:pt x="84" y="165"/>
                    </a:lnTo>
                    <a:lnTo>
                      <a:pt x="76" y="171"/>
                    </a:lnTo>
                    <a:lnTo>
                      <a:pt x="78" y="161"/>
                    </a:lnTo>
                    <a:lnTo>
                      <a:pt x="72" y="157"/>
                    </a:lnTo>
                    <a:lnTo>
                      <a:pt x="80" y="155"/>
                    </a:lnTo>
                    <a:lnTo>
                      <a:pt x="84" y="147"/>
                    </a:lnTo>
                    <a:close/>
                    <a:moveTo>
                      <a:pt x="47" y="137"/>
                    </a:moveTo>
                    <a:lnTo>
                      <a:pt x="51" y="145"/>
                    </a:lnTo>
                    <a:lnTo>
                      <a:pt x="59" y="147"/>
                    </a:lnTo>
                    <a:lnTo>
                      <a:pt x="53" y="151"/>
                    </a:lnTo>
                    <a:lnTo>
                      <a:pt x="55" y="161"/>
                    </a:lnTo>
                    <a:lnTo>
                      <a:pt x="47" y="155"/>
                    </a:lnTo>
                    <a:lnTo>
                      <a:pt x="41" y="161"/>
                    </a:lnTo>
                    <a:lnTo>
                      <a:pt x="43" y="151"/>
                    </a:lnTo>
                    <a:lnTo>
                      <a:pt x="35" y="147"/>
                    </a:lnTo>
                    <a:lnTo>
                      <a:pt x="45" y="145"/>
                    </a:lnTo>
                    <a:lnTo>
                      <a:pt x="47" y="137"/>
                    </a:lnTo>
                    <a:close/>
                    <a:moveTo>
                      <a:pt x="22" y="112"/>
                    </a:moveTo>
                    <a:lnTo>
                      <a:pt x="24" y="120"/>
                    </a:lnTo>
                    <a:lnTo>
                      <a:pt x="31" y="120"/>
                    </a:lnTo>
                    <a:lnTo>
                      <a:pt x="26" y="126"/>
                    </a:lnTo>
                    <a:lnTo>
                      <a:pt x="28" y="135"/>
                    </a:lnTo>
                    <a:lnTo>
                      <a:pt x="22" y="129"/>
                    </a:lnTo>
                    <a:lnTo>
                      <a:pt x="14" y="135"/>
                    </a:lnTo>
                    <a:lnTo>
                      <a:pt x="16" y="126"/>
                    </a:lnTo>
                    <a:lnTo>
                      <a:pt x="10" y="120"/>
                    </a:lnTo>
                    <a:lnTo>
                      <a:pt x="18" y="120"/>
                    </a:lnTo>
                    <a:lnTo>
                      <a:pt x="22" y="112"/>
                    </a:lnTo>
                    <a:close/>
                    <a:moveTo>
                      <a:pt x="12" y="75"/>
                    </a:moveTo>
                    <a:lnTo>
                      <a:pt x="14" y="83"/>
                    </a:lnTo>
                    <a:lnTo>
                      <a:pt x="22" y="83"/>
                    </a:lnTo>
                    <a:lnTo>
                      <a:pt x="16" y="88"/>
                    </a:lnTo>
                    <a:lnTo>
                      <a:pt x="18" y="96"/>
                    </a:lnTo>
                    <a:lnTo>
                      <a:pt x="12" y="92"/>
                    </a:lnTo>
                    <a:lnTo>
                      <a:pt x="4" y="96"/>
                    </a:lnTo>
                    <a:lnTo>
                      <a:pt x="6" y="88"/>
                    </a:lnTo>
                    <a:lnTo>
                      <a:pt x="0" y="83"/>
                    </a:lnTo>
                    <a:lnTo>
                      <a:pt x="8" y="83"/>
                    </a:lnTo>
                    <a:lnTo>
                      <a:pt x="12" y="75"/>
                    </a:lnTo>
                    <a:close/>
                    <a:moveTo>
                      <a:pt x="22" y="38"/>
                    </a:moveTo>
                    <a:lnTo>
                      <a:pt x="24" y="45"/>
                    </a:lnTo>
                    <a:lnTo>
                      <a:pt x="33" y="45"/>
                    </a:lnTo>
                    <a:lnTo>
                      <a:pt x="26" y="51"/>
                    </a:lnTo>
                    <a:lnTo>
                      <a:pt x="28" y="59"/>
                    </a:lnTo>
                    <a:lnTo>
                      <a:pt x="22" y="55"/>
                    </a:lnTo>
                    <a:lnTo>
                      <a:pt x="14" y="59"/>
                    </a:lnTo>
                    <a:lnTo>
                      <a:pt x="16" y="51"/>
                    </a:lnTo>
                    <a:lnTo>
                      <a:pt x="10" y="45"/>
                    </a:lnTo>
                    <a:lnTo>
                      <a:pt x="18" y="45"/>
                    </a:lnTo>
                    <a:lnTo>
                      <a:pt x="22" y="38"/>
                    </a:lnTo>
                    <a:close/>
                    <a:moveTo>
                      <a:pt x="47" y="10"/>
                    </a:moveTo>
                    <a:lnTo>
                      <a:pt x="51" y="20"/>
                    </a:lnTo>
                    <a:lnTo>
                      <a:pt x="59" y="20"/>
                    </a:lnTo>
                    <a:lnTo>
                      <a:pt x="53" y="26"/>
                    </a:lnTo>
                    <a:lnTo>
                      <a:pt x="55" y="34"/>
                    </a:lnTo>
                    <a:lnTo>
                      <a:pt x="47" y="28"/>
                    </a:lnTo>
                    <a:lnTo>
                      <a:pt x="41" y="34"/>
                    </a:lnTo>
                    <a:lnTo>
                      <a:pt x="43" y="26"/>
                    </a:lnTo>
                    <a:lnTo>
                      <a:pt x="35" y="20"/>
                    </a:lnTo>
                    <a:lnTo>
                      <a:pt x="45" y="20"/>
                    </a:lnTo>
                    <a:lnTo>
                      <a:pt x="47" y="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142" name="Rectangle 22"/>
              <p:cNvSpPr>
                <a:spLocks noChangeArrowheads="1"/>
              </p:cNvSpPr>
              <p:nvPr/>
            </p:nvSpPr>
            <p:spPr bwMode="auto">
              <a:xfrm>
                <a:off x="1664" y="67"/>
                <a:ext cx="559" cy="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l-PL" sz="600" b="1">
                    <a:solidFill>
                      <a:srgbClr val="000000"/>
                    </a:solidFill>
                  </a:rPr>
                  <a:t>UNIA EUROPEJSKA</a:t>
                </a:r>
                <a:endParaRPr lang="pl-PL" sz="1800"/>
              </a:p>
            </p:txBody>
          </p:sp>
          <p:sp>
            <p:nvSpPr>
              <p:cNvPr id="5143" name="Rectangle 23"/>
              <p:cNvSpPr>
                <a:spLocks noChangeArrowheads="1"/>
              </p:cNvSpPr>
              <p:nvPr/>
            </p:nvSpPr>
            <p:spPr bwMode="auto">
              <a:xfrm>
                <a:off x="1575" y="125"/>
                <a:ext cx="657" cy="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l-PL" sz="600">
                    <a:solidFill>
                      <a:srgbClr val="000000"/>
                    </a:solidFill>
                  </a:rPr>
                  <a:t>EUROPEJSKI FUNDUSZ</a:t>
                </a:r>
                <a:endParaRPr lang="pl-PL" sz="1800"/>
              </a:p>
            </p:txBody>
          </p:sp>
          <p:sp>
            <p:nvSpPr>
              <p:cNvPr id="5144" name="Rectangle 24"/>
              <p:cNvSpPr>
                <a:spLocks noChangeArrowheads="1"/>
              </p:cNvSpPr>
              <p:nvPr/>
            </p:nvSpPr>
            <p:spPr bwMode="auto">
              <a:xfrm>
                <a:off x="1540" y="181"/>
                <a:ext cx="644" cy="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l-PL" sz="600">
                    <a:solidFill>
                      <a:srgbClr val="000000"/>
                    </a:solidFill>
                  </a:rPr>
                  <a:t>ROZWOJU REGIONALNEGO</a:t>
                </a:r>
                <a:endParaRPr lang="pl-PL" sz="1800"/>
              </a:p>
            </p:txBody>
          </p:sp>
        </p:grpSp>
        <p:graphicFrame>
          <p:nvGraphicFramePr>
            <p:cNvPr id="5123" name="Object 3"/>
            <p:cNvGraphicFramePr>
              <a:graphicFrameLocks noChangeAspect="1"/>
            </p:cNvGraphicFramePr>
            <p:nvPr/>
          </p:nvGraphicFramePr>
          <p:xfrm>
            <a:off x="1476375" y="80963"/>
            <a:ext cx="663575" cy="355600"/>
          </p:xfrm>
          <a:graphic>
            <a:graphicData uri="http://schemas.openxmlformats.org/presentationml/2006/ole">
              <p:oleObj spid="_x0000_s22531" name="CorelDRAW" r:id="rId5" imgW="2319120" imgH="1242000" progId="">
                <p:embed/>
              </p:oleObj>
            </a:graphicData>
          </a:graphic>
        </p:graphicFrame>
        <p:graphicFrame>
          <p:nvGraphicFramePr>
            <p:cNvPr id="5124" name="Object 4"/>
            <p:cNvGraphicFramePr>
              <a:graphicFrameLocks noChangeAspect="1"/>
            </p:cNvGraphicFramePr>
            <p:nvPr/>
          </p:nvGraphicFramePr>
          <p:xfrm>
            <a:off x="44450" y="31750"/>
            <a:ext cx="1270000" cy="411163"/>
          </p:xfrm>
          <a:graphic>
            <a:graphicData uri="http://schemas.openxmlformats.org/presentationml/2006/ole">
              <p:oleObj spid="_x0000_s22532" name="CorelDRAW" r:id="rId6" imgW="4505400" imgH="1457280" progId="">
                <p:embed/>
              </p:oleObj>
            </a:graphicData>
          </a:graphic>
        </p:graphicFrame>
      </p:grp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427538" y="0"/>
            <a:ext cx="4270375" cy="647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l-PL" sz="2000" b="1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Główne wyniki zrealizowanych prac badawczych</a:t>
            </a:r>
            <a:endParaRPr lang="pl-PL" sz="20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7" name="Obraz 35" descr="PICT5099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650" y="1341438"/>
            <a:ext cx="2606675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Obraz 36" descr="PICT5096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3" y="1196975"/>
            <a:ext cx="1871662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Obraz 37" descr="PICT5097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40500" y="1196975"/>
            <a:ext cx="1919288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1275" y="3141663"/>
            <a:ext cx="2651125" cy="74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131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51275" y="4075113"/>
            <a:ext cx="2665413" cy="722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132" name="pole tekstowe 18"/>
          <p:cNvSpPr txBox="1">
            <a:spLocks noChangeArrowheads="1"/>
          </p:cNvSpPr>
          <p:nvPr/>
        </p:nvSpPr>
        <p:spPr bwMode="auto">
          <a:xfrm>
            <a:off x="539750" y="4941888"/>
            <a:ext cx="82804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1200"/>
              <a:t>Stanowisko do badań połączeń klinczowych zbudowano na bazie hydraulicznej prasy ramowej typu C o nominalnej sile nacisku 120 kN (maksymalną siłę nacisku prasy zmniejszono za pomocą zaworu przelewowego w układzie hydraulicznym siłownika prasy). Na prasie zamontowano tłocznik z matrycą i stemplem; główne wymiary nominalne narzędzi wynosiły: średnica gniazda matrycy </a:t>
            </a:r>
            <a:r>
              <a:rPr lang="el-GR" sz="1200">
                <a:latin typeface="Times New Roman" pitchFamily="18" charset="0"/>
                <a:cs typeface="Times New Roman" pitchFamily="18" charset="0"/>
              </a:rPr>
              <a:t>ϕ</a:t>
            </a:r>
            <a:r>
              <a:rPr lang="pl-PL" sz="1200"/>
              <a:t>10 mm, średnica stempla </a:t>
            </a:r>
            <a:r>
              <a:rPr lang="el-GR" sz="1200">
                <a:latin typeface="Times New Roman" pitchFamily="18" charset="0"/>
                <a:cs typeface="Times New Roman" pitchFamily="18" charset="0"/>
              </a:rPr>
              <a:t>ϕ</a:t>
            </a:r>
            <a:r>
              <a:rPr lang="pl-PL" sz="1200"/>
              <a:t> 8 mm. </a:t>
            </a:r>
          </a:p>
        </p:txBody>
      </p:sp>
      <p:sp>
        <p:nvSpPr>
          <p:cNvPr id="5133" name="pole tekstowe 19"/>
          <p:cNvSpPr txBox="1">
            <a:spLocks noChangeArrowheads="1"/>
          </p:cNvSpPr>
          <p:nvPr/>
        </p:nvSpPr>
        <p:spPr bwMode="auto">
          <a:xfrm>
            <a:off x="1476375" y="692150"/>
            <a:ext cx="6480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/>
              <a:t>Opracowanie stanowiska do wykonywania połączeń przetłaczanych (klinczowych)</a:t>
            </a:r>
            <a:endParaRPr lang="en-US"/>
          </a:p>
        </p:txBody>
      </p:sp>
      <p:sp>
        <p:nvSpPr>
          <p:cNvPr id="5134" name="pole tekstowe 20"/>
          <p:cNvSpPr txBox="1">
            <a:spLocks noChangeArrowheads="1"/>
          </p:cNvSpPr>
          <p:nvPr/>
        </p:nvSpPr>
        <p:spPr bwMode="auto">
          <a:xfrm>
            <a:off x="971550" y="4221163"/>
            <a:ext cx="21605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>
                <a:solidFill>
                  <a:schemeClr val="bg1"/>
                </a:solidFill>
              </a:rPr>
              <a:t>Hydrauliczna prasa ramowa typu C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135" name="pole tekstowe 21"/>
          <p:cNvSpPr txBox="1">
            <a:spLocks noChangeArrowheads="1"/>
          </p:cNvSpPr>
          <p:nvPr/>
        </p:nvSpPr>
        <p:spPr bwMode="auto">
          <a:xfrm>
            <a:off x="4716463" y="2636838"/>
            <a:ext cx="15113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/>
              <a:t>Stempel </a:t>
            </a:r>
            <a:endParaRPr lang="en-US" sz="1200"/>
          </a:p>
        </p:txBody>
      </p:sp>
      <p:sp>
        <p:nvSpPr>
          <p:cNvPr id="5136" name="pole tekstowe 22"/>
          <p:cNvSpPr txBox="1">
            <a:spLocks noChangeArrowheads="1"/>
          </p:cNvSpPr>
          <p:nvPr/>
        </p:nvSpPr>
        <p:spPr bwMode="auto">
          <a:xfrm>
            <a:off x="6804025" y="2708275"/>
            <a:ext cx="15128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/>
              <a:t>Matryca</a:t>
            </a:r>
            <a:endParaRPr lang="en-US" sz="1200"/>
          </a:p>
        </p:txBody>
      </p:sp>
      <p:sp>
        <p:nvSpPr>
          <p:cNvPr id="5137" name="pole tekstowe 23"/>
          <p:cNvSpPr txBox="1">
            <a:spLocks noChangeArrowheads="1"/>
          </p:cNvSpPr>
          <p:nvPr/>
        </p:nvSpPr>
        <p:spPr bwMode="auto">
          <a:xfrm>
            <a:off x="6732588" y="3213100"/>
            <a:ext cx="1727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sz="1200"/>
              <a:t>Przekroje wzdłużne przez przykładowe złącza; łączone materiały: blachy aluminiowe i miedziane o grubości 1 mm 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5"/>
          <p:cNvGrpSpPr>
            <a:grpSpLocks/>
          </p:cNvGrpSpPr>
          <p:nvPr/>
        </p:nvGrpSpPr>
        <p:grpSpPr bwMode="auto">
          <a:xfrm>
            <a:off x="0" y="0"/>
            <a:ext cx="4140200" cy="549275"/>
            <a:chOff x="0" y="0"/>
            <a:chExt cx="4140200" cy="549275"/>
          </a:xfrm>
        </p:grpSpPr>
        <p:graphicFrame>
          <p:nvGraphicFramePr>
            <p:cNvPr id="6146" name="Object 6"/>
            <p:cNvGraphicFramePr>
              <a:graphicFrameLocks noChangeAspect="1"/>
            </p:cNvGraphicFramePr>
            <p:nvPr/>
          </p:nvGraphicFramePr>
          <p:xfrm>
            <a:off x="0" y="0"/>
            <a:ext cx="4140200" cy="549275"/>
          </p:xfrm>
          <a:graphic>
            <a:graphicData uri="http://schemas.openxmlformats.org/presentationml/2006/ole">
              <p:oleObj spid="_x0000_s23554" name="CorelDRAW" r:id="rId4" imgW="15645960" imgH="2225160" progId="">
                <p:embed/>
              </p:oleObj>
            </a:graphicData>
          </a:graphic>
        </p:graphicFrame>
        <p:grpSp>
          <p:nvGrpSpPr>
            <p:cNvPr id="3" name="Group 18"/>
            <p:cNvGrpSpPr>
              <a:grpSpLocks noChangeAspect="1"/>
            </p:cNvGrpSpPr>
            <p:nvPr/>
          </p:nvGrpSpPr>
          <p:grpSpPr bwMode="auto">
            <a:xfrm>
              <a:off x="2339975" y="66675"/>
              <a:ext cx="1662113" cy="363538"/>
              <a:chOff x="1474" y="42"/>
              <a:chExt cx="1047" cy="229"/>
            </a:xfrm>
          </p:grpSpPr>
          <p:sp>
            <p:nvSpPr>
              <p:cNvPr id="6182" name="AutoShape 19"/>
              <p:cNvSpPr>
                <a:spLocks noChangeAspect="1" noChangeArrowheads="1" noTextEdit="1"/>
              </p:cNvSpPr>
              <p:nvPr/>
            </p:nvSpPr>
            <p:spPr bwMode="auto">
              <a:xfrm>
                <a:off x="1474" y="42"/>
                <a:ext cx="1047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183" name="Rectangle 20"/>
              <p:cNvSpPr>
                <a:spLocks noChangeArrowheads="1"/>
              </p:cNvSpPr>
              <p:nvPr/>
            </p:nvSpPr>
            <p:spPr bwMode="auto">
              <a:xfrm>
                <a:off x="2184" y="44"/>
                <a:ext cx="334" cy="225"/>
              </a:xfrm>
              <a:prstGeom prst="rect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4" name="Freeform 21"/>
              <p:cNvSpPr>
                <a:spLocks noEditPoints="1"/>
              </p:cNvSpPr>
              <p:nvPr/>
            </p:nvSpPr>
            <p:spPr bwMode="auto">
              <a:xfrm>
                <a:off x="2268" y="71"/>
                <a:ext cx="166" cy="171"/>
              </a:xfrm>
              <a:custGeom>
                <a:avLst/>
                <a:gdLst>
                  <a:gd name="T0" fmla="*/ 96 w 166"/>
                  <a:gd name="T1" fmla="*/ 8 h 171"/>
                  <a:gd name="T2" fmla="*/ 84 w 166"/>
                  <a:gd name="T3" fmla="*/ 18 h 171"/>
                  <a:gd name="T4" fmla="*/ 72 w 166"/>
                  <a:gd name="T5" fmla="*/ 8 h 171"/>
                  <a:gd name="T6" fmla="*/ 119 w 166"/>
                  <a:gd name="T7" fmla="*/ 10 h 171"/>
                  <a:gd name="T8" fmla="*/ 125 w 166"/>
                  <a:gd name="T9" fmla="*/ 26 h 171"/>
                  <a:gd name="T10" fmla="*/ 113 w 166"/>
                  <a:gd name="T11" fmla="*/ 34 h 171"/>
                  <a:gd name="T12" fmla="*/ 117 w 166"/>
                  <a:gd name="T13" fmla="*/ 20 h 171"/>
                  <a:gd name="T14" fmla="*/ 149 w 166"/>
                  <a:gd name="T15" fmla="*/ 45 h 171"/>
                  <a:gd name="T16" fmla="*/ 152 w 166"/>
                  <a:gd name="T17" fmla="*/ 59 h 171"/>
                  <a:gd name="T18" fmla="*/ 141 w 166"/>
                  <a:gd name="T19" fmla="*/ 51 h 171"/>
                  <a:gd name="T20" fmla="*/ 147 w 166"/>
                  <a:gd name="T21" fmla="*/ 38 h 171"/>
                  <a:gd name="T22" fmla="*/ 166 w 166"/>
                  <a:gd name="T23" fmla="*/ 83 h 171"/>
                  <a:gd name="T24" fmla="*/ 156 w 166"/>
                  <a:gd name="T25" fmla="*/ 92 h 171"/>
                  <a:gd name="T26" fmla="*/ 145 w 166"/>
                  <a:gd name="T27" fmla="*/ 83 h 171"/>
                  <a:gd name="T28" fmla="*/ 145 w 166"/>
                  <a:gd name="T29" fmla="*/ 112 h 171"/>
                  <a:gd name="T30" fmla="*/ 151 w 166"/>
                  <a:gd name="T31" fmla="*/ 126 h 171"/>
                  <a:gd name="T32" fmla="*/ 139 w 166"/>
                  <a:gd name="T33" fmla="*/ 135 h 171"/>
                  <a:gd name="T34" fmla="*/ 143 w 166"/>
                  <a:gd name="T35" fmla="*/ 120 h 171"/>
                  <a:gd name="T36" fmla="*/ 123 w 166"/>
                  <a:gd name="T37" fmla="*/ 145 h 171"/>
                  <a:gd name="T38" fmla="*/ 127 w 166"/>
                  <a:gd name="T39" fmla="*/ 161 h 171"/>
                  <a:gd name="T40" fmla="*/ 115 w 166"/>
                  <a:gd name="T41" fmla="*/ 151 h 171"/>
                  <a:gd name="T42" fmla="*/ 119 w 166"/>
                  <a:gd name="T43" fmla="*/ 137 h 171"/>
                  <a:gd name="T44" fmla="*/ 94 w 166"/>
                  <a:gd name="T45" fmla="*/ 157 h 171"/>
                  <a:gd name="T46" fmla="*/ 84 w 166"/>
                  <a:gd name="T47" fmla="*/ 165 h 171"/>
                  <a:gd name="T48" fmla="*/ 72 w 166"/>
                  <a:gd name="T49" fmla="*/ 157 h 171"/>
                  <a:gd name="T50" fmla="*/ 47 w 166"/>
                  <a:gd name="T51" fmla="*/ 137 h 171"/>
                  <a:gd name="T52" fmla="*/ 53 w 166"/>
                  <a:gd name="T53" fmla="*/ 151 h 171"/>
                  <a:gd name="T54" fmla="*/ 41 w 166"/>
                  <a:gd name="T55" fmla="*/ 161 h 171"/>
                  <a:gd name="T56" fmla="*/ 45 w 166"/>
                  <a:gd name="T57" fmla="*/ 145 h 171"/>
                  <a:gd name="T58" fmla="*/ 24 w 166"/>
                  <a:gd name="T59" fmla="*/ 120 h 171"/>
                  <a:gd name="T60" fmla="*/ 28 w 166"/>
                  <a:gd name="T61" fmla="*/ 135 h 171"/>
                  <a:gd name="T62" fmla="*/ 16 w 166"/>
                  <a:gd name="T63" fmla="*/ 126 h 171"/>
                  <a:gd name="T64" fmla="*/ 22 w 166"/>
                  <a:gd name="T65" fmla="*/ 112 h 171"/>
                  <a:gd name="T66" fmla="*/ 22 w 166"/>
                  <a:gd name="T67" fmla="*/ 83 h 171"/>
                  <a:gd name="T68" fmla="*/ 12 w 166"/>
                  <a:gd name="T69" fmla="*/ 92 h 171"/>
                  <a:gd name="T70" fmla="*/ 0 w 166"/>
                  <a:gd name="T71" fmla="*/ 83 h 171"/>
                  <a:gd name="T72" fmla="*/ 22 w 166"/>
                  <a:gd name="T73" fmla="*/ 38 h 171"/>
                  <a:gd name="T74" fmla="*/ 26 w 166"/>
                  <a:gd name="T75" fmla="*/ 51 h 171"/>
                  <a:gd name="T76" fmla="*/ 14 w 166"/>
                  <a:gd name="T77" fmla="*/ 59 h 171"/>
                  <a:gd name="T78" fmla="*/ 18 w 166"/>
                  <a:gd name="T79" fmla="*/ 45 h 171"/>
                  <a:gd name="T80" fmla="*/ 51 w 166"/>
                  <a:gd name="T81" fmla="*/ 20 h 171"/>
                  <a:gd name="T82" fmla="*/ 55 w 166"/>
                  <a:gd name="T83" fmla="*/ 34 h 171"/>
                  <a:gd name="T84" fmla="*/ 43 w 166"/>
                  <a:gd name="T85" fmla="*/ 26 h 171"/>
                  <a:gd name="T86" fmla="*/ 47 w 166"/>
                  <a:gd name="T87" fmla="*/ 10 h 17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66"/>
                  <a:gd name="T133" fmla="*/ 0 h 171"/>
                  <a:gd name="T134" fmla="*/ 166 w 166"/>
                  <a:gd name="T135" fmla="*/ 171 h 17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66" h="171">
                    <a:moveTo>
                      <a:pt x="84" y="0"/>
                    </a:moveTo>
                    <a:lnTo>
                      <a:pt x="88" y="8"/>
                    </a:lnTo>
                    <a:lnTo>
                      <a:pt x="96" y="8"/>
                    </a:lnTo>
                    <a:lnTo>
                      <a:pt x="90" y="14"/>
                    </a:lnTo>
                    <a:lnTo>
                      <a:pt x="92" y="22"/>
                    </a:lnTo>
                    <a:lnTo>
                      <a:pt x="84" y="18"/>
                    </a:lnTo>
                    <a:lnTo>
                      <a:pt x="78" y="22"/>
                    </a:lnTo>
                    <a:lnTo>
                      <a:pt x="80" y="14"/>
                    </a:lnTo>
                    <a:lnTo>
                      <a:pt x="72" y="8"/>
                    </a:lnTo>
                    <a:lnTo>
                      <a:pt x="82" y="8"/>
                    </a:lnTo>
                    <a:lnTo>
                      <a:pt x="84" y="0"/>
                    </a:lnTo>
                    <a:close/>
                    <a:moveTo>
                      <a:pt x="119" y="10"/>
                    </a:moveTo>
                    <a:lnTo>
                      <a:pt x="123" y="20"/>
                    </a:lnTo>
                    <a:lnTo>
                      <a:pt x="131" y="20"/>
                    </a:lnTo>
                    <a:lnTo>
                      <a:pt x="125" y="26"/>
                    </a:lnTo>
                    <a:lnTo>
                      <a:pt x="127" y="34"/>
                    </a:lnTo>
                    <a:lnTo>
                      <a:pt x="119" y="28"/>
                    </a:lnTo>
                    <a:lnTo>
                      <a:pt x="113" y="34"/>
                    </a:lnTo>
                    <a:lnTo>
                      <a:pt x="115" y="26"/>
                    </a:lnTo>
                    <a:lnTo>
                      <a:pt x="110" y="20"/>
                    </a:lnTo>
                    <a:lnTo>
                      <a:pt x="117" y="20"/>
                    </a:lnTo>
                    <a:lnTo>
                      <a:pt x="119" y="10"/>
                    </a:lnTo>
                    <a:close/>
                    <a:moveTo>
                      <a:pt x="147" y="38"/>
                    </a:moveTo>
                    <a:lnTo>
                      <a:pt x="149" y="45"/>
                    </a:lnTo>
                    <a:lnTo>
                      <a:pt x="156" y="45"/>
                    </a:lnTo>
                    <a:lnTo>
                      <a:pt x="151" y="51"/>
                    </a:lnTo>
                    <a:lnTo>
                      <a:pt x="152" y="59"/>
                    </a:lnTo>
                    <a:lnTo>
                      <a:pt x="147" y="55"/>
                    </a:lnTo>
                    <a:lnTo>
                      <a:pt x="139" y="59"/>
                    </a:lnTo>
                    <a:lnTo>
                      <a:pt x="141" y="51"/>
                    </a:lnTo>
                    <a:lnTo>
                      <a:pt x="135" y="45"/>
                    </a:lnTo>
                    <a:lnTo>
                      <a:pt x="143" y="45"/>
                    </a:lnTo>
                    <a:lnTo>
                      <a:pt x="147" y="38"/>
                    </a:lnTo>
                    <a:close/>
                    <a:moveTo>
                      <a:pt x="156" y="75"/>
                    </a:moveTo>
                    <a:lnTo>
                      <a:pt x="158" y="83"/>
                    </a:lnTo>
                    <a:lnTo>
                      <a:pt x="166" y="83"/>
                    </a:lnTo>
                    <a:lnTo>
                      <a:pt x="160" y="88"/>
                    </a:lnTo>
                    <a:lnTo>
                      <a:pt x="162" y="96"/>
                    </a:lnTo>
                    <a:lnTo>
                      <a:pt x="156" y="92"/>
                    </a:lnTo>
                    <a:lnTo>
                      <a:pt x="149" y="96"/>
                    </a:lnTo>
                    <a:lnTo>
                      <a:pt x="151" y="88"/>
                    </a:lnTo>
                    <a:lnTo>
                      <a:pt x="145" y="83"/>
                    </a:lnTo>
                    <a:lnTo>
                      <a:pt x="152" y="83"/>
                    </a:lnTo>
                    <a:lnTo>
                      <a:pt x="156" y="75"/>
                    </a:lnTo>
                    <a:close/>
                    <a:moveTo>
                      <a:pt x="145" y="112"/>
                    </a:moveTo>
                    <a:lnTo>
                      <a:pt x="149" y="120"/>
                    </a:lnTo>
                    <a:lnTo>
                      <a:pt x="156" y="122"/>
                    </a:lnTo>
                    <a:lnTo>
                      <a:pt x="151" y="126"/>
                    </a:lnTo>
                    <a:lnTo>
                      <a:pt x="152" y="135"/>
                    </a:lnTo>
                    <a:lnTo>
                      <a:pt x="145" y="129"/>
                    </a:lnTo>
                    <a:lnTo>
                      <a:pt x="139" y="135"/>
                    </a:lnTo>
                    <a:lnTo>
                      <a:pt x="141" y="126"/>
                    </a:lnTo>
                    <a:lnTo>
                      <a:pt x="135" y="122"/>
                    </a:lnTo>
                    <a:lnTo>
                      <a:pt x="143" y="120"/>
                    </a:lnTo>
                    <a:lnTo>
                      <a:pt x="145" y="112"/>
                    </a:lnTo>
                    <a:close/>
                    <a:moveTo>
                      <a:pt x="119" y="137"/>
                    </a:moveTo>
                    <a:lnTo>
                      <a:pt x="123" y="145"/>
                    </a:lnTo>
                    <a:lnTo>
                      <a:pt x="131" y="145"/>
                    </a:lnTo>
                    <a:lnTo>
                      <a:pt x="125" y="151"/>
                    </a:lnTo>
                    <a:lnTo>
                      <a:pt x="127" y="161"/>
                    </a:lnTo>
                    <a:lnTo>
                      <a:pt x="119" y="155"/>
                    </a:lnTo>
                    <a:lnTo>
                      <a:pt x="113" y="161"/>
                    </a:lnTo>
                    <a:lnTo>
                      <a:pt x="115" y="151"/>
                    </a:lnTo>
                    <a:lnTo>
                      <a:pt x="110" y="145"/>
                    </a:lnTo>
                    <a:lnTo>
                      <a:pt x="117" y="145"/>
                    </a:lnTo>
                    <a:lnTo>
                      <a:pt x="119" y="137"/>
                    </a:lnTo>
                    <a:close/>
                    <a:moveTo>
                      <a:pt x="84" y="147"/>
                    </a:moveTo>
                    <a:lnTo>
                      <a:pt x="86" y="155"/>
                    </a:lnTo>
                    <a:lnTo>
                      <a:pt x="94" y="157"/>
                    </a:lnTo>
                    <a:lnTo>
                      <a:pt x="88" y="161"/>
                    </a:lnTo>
                    <a:lnTo>
                      <a:pt x="90" y="171"/>
                    </a:lnTo>
                    <a:lnTo>
                      <a:pt x="84" y="165"/>
                    </a:lnTo>
                    <a:lnTo>
                      <a:pt x="76" y="171"/>
                    </a:lnTo>
                    <a:lnTo>
                      <a:pt x="78" y="161"/>
                    </a:lnTo>
                    <a:lnTo>
                      <a:pt x="72" y="157"/>
                    </a:lnTo>
                    <a:lnTo>
                      <a:pt x="80" y="155"/>
                    </a:lnTo>
                    <a:lnTo>
                      <a:pt x="84" y="147"/>
                    </a:lnTo>
                    <a:close/>
                    <a:moveTo>
                      <a:pt x="47" y="137"/>
                    </a:moveTo>
                    <a:lnTo>
                      <a:pt x="51" y="145"/>
                    </a:lnTo>
                    <a:lnTo>
                      <a:pt x="59" y="147"/>
                    </a:lnTo>
                    <a:lnTo>
                      <a:pt x="53" y="151"/>
                    </a:lnTo>
                    <a:lnTo>
                      <a:pt x="55" y="161"/>
                    </a:lnTo>
                    <a:lnTo>
                      <a:pt x="47" y="155"/>
                    </a:lnTo>
                    <a:lnTo>
                      <a:pt x="41" y="161"/>
                    </a:lnTo>
                    <a:lnTo>
                      <a:pt x="43" y="151"/>
                    </a:lnTo>
                    <a:lnTo>
                      <a:pt x="35" y="147"/>
                    </a:lnTo>
                    <a:lnTo>
                      <a:pt x="45" y="145"/>
                    </a:lnTo>
                    <a:lnTo>
                      <a:pt x="47" y="137"/>
                    </a:lnTo>
                    <a:close/>
                    <a:moveTo>
                      <a:pt x="22" y="112"/>
                    </a:moveTo>
                    <a:lnTo>
                      <a:pt x="24" y="120"/>
                    </a:lnTo>
                    <a:lnTo>
                      <a:pt x="31" y="120"/>
                    </a:lnTo>
                    <a:lnTo>
                      <a:pt x="26" y="126"/>
                    </a:lnTo>
                    <a:lnTo>
                      <a:pt x="28" y="135"/>
                    </a:lnTo>
                    <a:lnTo>
                      <a:pt x="22" y="129"/>
                    </a:lnTo>
                    <a:lnTo>
                      <a:pt x="14" y="135"/>
                    </a:lnTo>
                    <a:lnTo>
                      <a:pt x="16" y="126"/>
                    </a:lnTo>
                    <a:lnTo>
                      <a:pt x="10" y="120"/>
                    </a:lnTo>
                    <a:lnTo>
                      <a:pt x="18" y="120"/>
                    </a:lnTo>
                    <a:lnTo>
                      <a:pt x="22" y="112"/>
                    </a:lnTo>
                    <a:close/>
                    <a:moveTo>
                      <a:pt x="12" y="75"/>
                    </a:moveTo>
                    <a:lnTo>
                      <a:pt x="14" y="83"/>
                    </a:lnTo>
                    <a:lnTo>
                      <a:pt x="22" y="83"/>
                    </a:lnTo>
                    <a:lnTo>
                      <a:pt x="16" y="88"/>
                    </a:lnTo>
                    <a:lnTo>
                      <a:pt x="18" y="96"/>
                    </a:lnTo>
                    <a:lnTo>
                      <a:pt x="12" y="92"/>
                    </a:lnTo>
                    <a:lnTo>
                      <a:pt x="4" y="96"/>
                    </a:lnTo>
                    <a:lnTo>
                      <a:pt x="6" y="88"/>
                    </a:lnTo>
                    <a:lnTo>
                      <a:pt x="0" y="83"/>
                    </a:lnTo>
                    <a:lnTo>
                      <a:pt x="8" y="83"/>
                    </a:lnTo>
                    <a:lnTo>
                      <a:pt x="12" y="75"/>
                    </a:lnTo>
                    <a:close/>
                    <a:moveTo>
                      <a:pt x="22" y="38"/>
                    </a:moveTo>
                    <a:lnTo>
                      <a:pt x="24" y="45"/>
                    </a:lnTo>
                    <a:lnTo>
                      <a:pt x="33" y="45"/>
                    </a:lnTo>
                    <a:lnTo>
                      <a:pt x="26" y="51"/>
                    </a:lnTo>
                    <a:lnTo>
                      <a:pt x="28" y="59"/>
                    </a:lnTo>
                    <a:lnTo>
                      <a:pt x="22" y="55"/>
                    </a:lnTo>
                    <a:lnTo>
                      <a:pt x="14" y="59"/>
                    </a:lnTo>
                    <a:lnTo>
                      <a:pt x="16" y="51"/>
                    </a:lnTo>
                    <a:lnTo>
                      <a:pt x="10" y="45"/>
                    </a:lnTo>
                    <a:lnTo>
                      <a:pt x="18" y="45"/>
                    </a:lnTo>
                    <a:lnTo>
                      <a:pt x="22" y="38"/>
                    </a:lnTo>
                    <a:close/>
                    <a:moveTo>
                      <a:pt x="47" y="10"/>
                    </a:moveTo>
                    <a:lnTo>
                      <a:pt x="51" y="20"/>
                    </a:lnTo>
                    <a:lnTo>
                      <a:pt x="59" y="20"/>
                    </a:lnTo>
                    <a:lnTo>
                      <a:pt x="53" y="26"/>
                    </a:lnTo>
                    <a:lnTo>
                      <a:pt x="55" y="34"/>
                    </a:lnTo>
                    <a:lnTo>
                      <a:pt x="47" y="28"/>
                    </a:lnTo>
                    <a:lnTo>
                      <a:pt x="41" y="34"/>
                    </a:lnTo>
                    <a:lnTo>
                      <a:pt x="43" y="26"/>
                    </a:lnTo>
                    <a:lnTo>
                      <a:pt x="35" y="20"/>
                    </a:lnTo>
                    <a:lnTo>
                      <a:pt x="45" y="20"/>
                    </a:lnTo>
                    <a:lnTo>
                      <a:pt x="47" y="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185" name="Rectangle 22"/>
              <p:cNvSpPr>
                <a:spLocks noChangeArrowheads="1"/>
              </p:cNvSpPr>
              <p:nvPr/>
            </p:nvSpPr>
            <p:spPr bwMode="auto">
              <a:xfrm>
                <a:off x="1664" y="67"/>
                <a:ext cx="559" cy="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l-PL" sz="600" b="1">
                    <a:solidFill>
                      <a:srgbClr val="000000"/>
                    </a:solidFill>
                  </a:rPr>
                  <a:t>UNIA EUROPEJSKA</a:t>
                </a:r>
                <a:endParaRPr lang="pl-PL" sz="1800"/>
              </a:p>
            </p:txBody>
          </p:sp>
          <p:sp>
            <p:nvSpPr>
              <p:cNvPr id="6186" name="Rectangle 23"/>
              <p:cNvSpPr>
                <a:spLocks noChangeArrowheads="1"/>
              </p:cNvSpPr>
              <p:nvPr/>
            </p:nvSpPr>
            <p:spPr bwMode="auto">
              <a:xfrm>
                <a:off x="1575" y="125"/>
                <a:ext cx="657" cy="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l-PL" sz="600">
                    <a:solidFill>
                      <a:srgbClr val="000000"/>
                    </a:solidFill>
                  </a:rPr>
                  <a:t>EUROPEJSKI FUNDUSZ</a:t>
                </a:r>
                <a:endParaRPr lang="pl-PL" sz="1800"/>
              </a:p>
            </p:txBody>
          </p:sp>
          <p:sp>
            <p:nvSpPr>
              <p:cNvPr id="6187" name="Rectangle 24"/>
              <p:cNvSpPr>
                <a:spLocks noChangeArrowheads="1"/>
              </p:cNvSpPr>
              <p:nvPr/>
            </p:nvSpPr>
            <p:spPr bwMode="auto">
              <a:xfrm>
                <a:off x="1540" y="181"/>
                <a:ext cx="644" cy="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l-PL" sz="600">
                    <a:solidFill>
                      <a:srgbClr val="000000"/>
                    </a:solidFill>
                  </a:rPr>
                  <a:t>ROZWOJU REGIONALNEGO</a:t>
                </a:r>
                <a:endParaRPr lang="pl-PL" sz="1800"/>
              </a:p>
            </p:txBody>
          </p:sp>
        </p:grpSp>
        <p:graphicFrame>
          <p:nvGraphicFramePr>
            <p:cNvPr id="6147" name="Object 7"/>
            <p:cNvGraphicFramePr>
              <a:graphicFrameLocks noChangeAspect="1"/>
            </p:cNvGraphicFramePr>
            <p:nvPr/>
          </p:nvGraphicFramePr>
          <p:xfrm>
            <a:off x="1476375" y="80963"/>
            <a:ext cx="663575" cy="355600"/>
          </p:xfrm>
          <a:graphic>
            <a:graphicData uri="http://schemas.openxmlformats.org/presentationml/2006/ole">
              <p:oleObj spid="_x0000_s23555" name="CorelDRAW" r:id="rId5" imgW="2319120" imgH="1242000" progId="">
                <p:embed/>
              </p:oleObj>
            </a:graphicData>
          </a:graphic>
        </p:graphicFrame>
        <p:graphicFrame>
          <p:nvGraphicFramePr>
            <p:cNvPr id="6148" name="Object 8"/>
            <p:cNvGraphicFramePr>
              <a:graphicFrameLocks noChangeAspect="1"/>
            </p:cNvGraphicFramePr>
            <p:nvPr/>
          </p:nvGraphicFramePr>
          <p:xfrm>
            <a:off x="44450" y="31750"/>
            <a:ext cx="1270000" cy="411163"/>
          </p:xfrm>
          <a:graphic>
            <a:graphicData uri="http://schemas.openxmlformats.org/presentationml/2006/ole">
              <p:oleObj spid="_x0000_s23556" name="CorelDRAW" r:id="rId6" imgW="4505400" imgH="1457280" progId="">
                <p:embed/>
              </p:oleObj>
            </a:graphicData>
          </a:graphic>
        </p:graphicFrame>
      </p:grpSp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7538" y="0"/>
            <a:ext cx="4270375" cy="647700"/>
          </a:xfrm>
        </p:spPr>
        <p:txBody>
          <a:bodyPr/>
          <a:lstStyle/>
          <a:p>
            <a:pPr eaLnBrk="1" hangingPunct="1"/>
            <a:r>
              <a:rPr lang="pl-PL" sz="2000" b="1" smtClean="0"/>
              <a:t>Główne wyniki zrealizowanych prac badawczych</a:t>
            </a:r>
          </a:p>
        </p:txBody>
      </p:sp>
      <p:pic>
        <p:nvPicPr>
          <p:cNvPr id="6151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650" y="1412875"/>
            <a:ext cx="4103688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pole tekstowe 26"/>
          <p:cNvSpPr txBox="1">
            <a:spLocks noChangeArrowheads="1"/>
          </p:cNvSpPr>
          <p:nvPr/>
        </p:nvSpPr>
        <p:spPr bwMode="auto">
          <a:xfrm>
            <a:off x="4859338" y="1700213"/>
            <a:ext cx="32416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/>
              <a:t>Maksymalna siła ścinająca złącze klinczowe otrzymana dla różnych par łączonych materiałów</a:t>
            </a:r>
          </a:p>
        </p:txBody>
      </p:sp>
      <p:grpSp>
        <p:nvGrpSpPr>
          <p:cNvPr id="4" name="Grupa 49"/>
          <p:cNvGrpSpPr>
            <a:grpSpLocks/>
          </p:cNvGrpSpPr>
          <p:nvPr/>
        </p:nvGrpSpPr>
        <p:grpSpPr bwMode="auto">
          <a:xfrm>
            <a:off x="827088" y="3500438"/>
            <a:ext cx="3744912" cy="2262187"/>
            <a:chOff x="4427538" y="1052513"/>
            <a:chExt cx="3744912" cy="2262187"/>
          </a:xfrm>
        </p:grpSpPr>
        <p:grpSp>
          <p:nvGrpSpPr>
            <p:cNvPr id="5" name="Grupa 44"/>
            <p:cNvGrpSpPr>
              <a:grpSpLocks/>
            </p:cNvGrpSpPr>
            <p:nvPr/>
          </p:nvGrpSpPr>
          <p:grpSpPr bwMode="auto">
            <a:xfrm>
              <a:off x="4427538" y="1052513"/>
              <a:ext cx="3744910" cy="2262187"/>
              <a:chOff x="4427984" y="1052736"/>
              <a:chExt cx="3744414" cy="2262445"/>
            </a:xfrm>
          </p:grpSpPr>
          <p:pic>
            <p:nvPicPr>
              <p:cNvPr id="6178" name="Picture 13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644007" y="1052736"/>
                <a:ext cx="3528391" cy="2152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79" name="pole tekstowe 40"/>
              <p:cNvSpPr txBox="1">
                <a:spLocks noChangeArrowheads="1"/>
              </p:cNvSpPr>
              <p:nvPr/>
            </p:nvSpPr>
            <p:spPr bwMode="auto">
              <a:xfrm>
                <a:off x="5868144" y="3068960"/>
                <a:ext cx="180020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l-PL" sz="1000"/>
                  <a:t>przemieszczenie, mm</a:t>
                </a:r>
                <a:endParaRPr lang="en-US" sz="1000"/>
              </a:p>
            </p:txBody>
          </p:sp>
          <p:sp>
            <p:nvSpPr>
              <p:cNvPr id="43" name="pole tekstowe 42"/>
              <p:cNvSpPr txBox="1"/>
              <p:nvPr/>
            </p:nvSpPr>
            <p:spPr>
              <a:xfrm>
                <a:off x="4427984" y="1340768"/>
                <a:ext cx="338554" cy="1326341"/>
              </a:xfrm>
              <a:prstGeom prst="rect">
                <a:avLst/>
              </a:prstGeom>
              <a:noFill/>
            </p:spPr>
            <p:txBody>
              <a:bodyPr vert="vert270">
                <a:spAutoFit/>
              </a:bodyPr>
              <a:lstStyle/>
              <a:p>
                <a:pPr>
                  <a:defRPr/>
                </a:pPr>
                <a:r>
                  <a:rPr lang="pl-PL" sz="1000" dirty="0"/>
                  <a:t>siła ścinająca, </a:t>
                </a:r>
                <a:r>
                  <a:rPr lang="pl-PL" sz="1000" dirty="0" err="1"/>
                  <a:t>kN</a:t>
                </a:r>
                <a:endParaRPr lang="en-US" sz="1000" dirty="0"/>
              </a:p>
            </p:txBody>
          </p:sp>
        </p:grpSp>
        <p:sp>
          <p:nvSpPr>
            <p:cNvPr id="6170" name="pole tekstowe 46"/>
            <p:cNvSpPr txBox="1">
              <a:spLocks noChangeArrowheads="1"/>
            </p:cNvSpPr>
            <p:nvPr/>
          </p:nvSpPr>
          <p:spPr bwMode="auto">
            <a:xfrm>
              <a:off x="5724525" y="1268413"/>
              <a:ext cx="1150938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1000"/>
                <a:t>stal - stal</a:t>
              </a:r>
              <a:endParaRPr lang="en-US" sz="1000"/>
            </a:p>
          </p:txBody>
        </p:sp>
        <p:sp>
          <p:nvSpPr>
            <p:cNvPr id="6171" name="pole tekstowe 47"/>
            <p:cNvSpPr txBox="1">
              <a:spLocks noChangeArrowheads="1"/>
            </p:cNvSpPr>
            <p:nvPr/>
          </p:nvSpPr>
          <p:spPr bwMode="auto">
            <a:xfrm>
              <a:off x="7019925" y="1773238"/>
              <a:ext cx="1152525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1000"/>
                <a:t>stal - aluminium</a:t>
              </a:r>
              <a:endParaRPr lang="en-US" sz="1000"/>
            </a:p>
          </p:txBody>
        </p:sp>
        <p:sp>
          <p:nvSpPr>
            <p:cNvPr id="6172" name="pole tekstowe 48"/>
            <p:cNvSpPr txBox="1">
              <a:spLocks noChangeArrowheads="1"/>
            </p:cNvSpPr>
            <p:nvPr/>
          </p:nvSpPr>
          <p:spPr bwMode="auto">
            <a:xfrm>
              <a:off x="6300788" y="2349500"/>
              <a:ext cx="1782762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1000"/>
                <a:t>aluminium - aluminium</a:t>
              </a:r>
              <a:endParaRPr lang="en-US" sz="1000"/>
            </a:p>
          </p:txBody>
        </p:sp>
        <p:sp>
          <p:nvSpPr>
            <p:cNvPr id="6173" name="pole tekstowe 49"/>
            <p:cNvSpPr txBox="1">
              <a:spLocks noChangeArrowheads="1"/>
            </p:cNvSpPr>
            <p:nvPr/>
          </p:nvSpPr>
          <p:spPr bwMode="auto">
            <a:xfrm>
              <a:off x="5724525" y="2565400"/>
              <a:ext cx="1150938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1000"/>
                <a:t>aluminium - stal</a:t>
              </a:r>
              <a:endParaRPr lang="en-US" sz="1000"/>
            </a:p>
          </p:txBody>
        </p:sp>
        <p:cxnSp>
          <p:nvCxnSpPr>
            <p:cNvPr id="6174" name="Łącznik prosty ze strzałką 32"/>
            <p:cNvCxnSpPr>
              <a:cxnSpLocks noChangeShapeType="1"/>
            </p:cNvCxnSpPr>
            <p:nvPr/>
          </p:nvCxnSpPr>
          <p:spPr bwMode="auto">
            <a:xfrm rot="10800000" flipV="1">
              <a:off x="5652120" y="1412776"/>
              <a:ext cx="360040" cy="14401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75" name="Łącznik prosty ze strzałką 33"/>
            <p:cNvCxnSpPr>
              <a:cxnSpLocks noChangeShapeType="1"/>
            </p:cNvCxnSpPr>
            <p:nvPr/>
          </p:nvCxnSpPr>
          <p:spPr bwMode="auto">
            <a:xfrm rot="10800000" flipV="1">
              <a:off x="5677786" y="2708920"/>
              <a:ext cx="190358" cy="7681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76" name="Łącznik prosty ze strzałką 34"/>
            <p:cNvCxnSpPr>
              <a:cxnSpLocks noChangeShapeType="1"/>
            </p:cNvCxnSpPr>
            <p:nvPr/>
          </p:nvCxnSpPr>
          <p:spPr bwMode="auto">
            <a:xfrm rot="10800000" flipV="1">
              <a:off x="6368902" y="2492895"/>
              <a:ext cx="147314" cy="69551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77" name="Łącznik prosty ze strzałką 35"/>
            <p:cNvCxnSpPr>
              <a:cxnSpLocks noChangeShapeType="1"/>
            </p:cNvCxnSpPr>
            <p:nvPr/>
          </p:nvCxnSpPr>
          <p:spPr bwMode="auto">
            <a:xfrm rot="10800000" flipV="1">
              <a:off x="6732240" y="1916832"/>
              <a:ext cx="360040" cy="14401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6" name="Grupa 50"/>
          <p:cNvGrpSpPr>
            <a:grpSpLocks/>
          </p:cNvGrpSpPr>
          <p:nvPr/>
        </p:nvGrpSpPr>
        <p:grpSpPr bwMode="auto">
          <a:xfrm>
            <a:off x="4643438" y="3429000"/>
            <a:ext cx="3943350" cy="2262188"/>
            <a:chOff x="4572000" y="3213100"/>
            <a:chExt cx="3943002" cy="2262188"/>
          </a:xfrm>
        </p:grpSpPr>
        <p:grpSp>
          <p:nvGrpSpPr>
            <p:cNvPr id="7" name="Grupa 45"/>
            <p:cNvGrpSpPr>
              <a:grpSpLocks/>
            </p:cNvGrpSpPr>
            <p:nvPr/>
          </p:nvGrpSpPr>
          <p:grpSpPr bwMode="auto">
            <a:xfrm>
              <a:off x="4572000" y="3213100"/>
              <a:ext cx="3744913" cy="2262188"/>
              <a:chOff x="4572000" y="3212976"/>
              <a:chExt cx="3744416" cy="2262445"/>
            </a:xfrm>
          </p:grpSpPr>
          <p:pic>
            <p:nvPicPr>
              <p:cNvPr id="6166" name="Picture 1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788024" y="3212976"/>
                <a:ext cx="3528392" cy="21527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67" name="pole tekstowe 41"/>
              <p:cNvSpPr txBox="1">
                <a:spLocks noChangeArrowheads="1"/>
              </p:cNvSpPr>
              <p:nvPr/>
            </p:nvSpPr>
            <p:spPr bwMode="auto">
              <a:xfrm>
                <a:off x="5868144" y="5229200"/>
                <a:ext cx="180020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l-PL" sz="1000"/>
                  <a:t>przemieszczenie, mm</a:t>
                </a:r>
                <a:endParaRPr lang="en-US" sz="1000"/>
              </a:p>
            </p:txBody>
          </p:sp>
          <p:sp>
            <p:nvSpPr>
              <p:cNvPr id="44" name="pole tekstowe 43"/>
              <p:cNvSpPr txBox="1"/>
              <p:nvPr/>
            </p:nvSpPr>
            <p:spPr>
              <a:xfrm>
                <a:off x="4572000" y="3356992"/>
                <a:ext cx="338554" cy="1326341"/>
              </a:xfrm>
              <a:prstGeom prst="rect">
                <a:avLst/>
              </a:prstGeom>
              <a:noFill/>
            </p:spPr>
            <p:txBody>
              <a:bodyPr vert="vert270">
                <a:spAutoFit/>
              </a:bodyPr>
              <a:lstStyle/>
              <a:p>
                <a:pPr>
                  <a:defRPr/>
                </a:pPr>
                <a:r>
                  <a:rPr lang="pl-PL" sz="1000" dirty="0"/>
                  <a:t>siła ścinająca, </a:t>
                </a:r>
                <a:r>
                  <a:rPr lang="pl-PL" sz="1000" dirty="0" err="1"/>
                  <a:t>kN</a:t>
                </a:r>
                <a:endParaRPr lang="en-US" sz="1000" dirty="0"/>
              </a:p>
            </p:txBody>
          </p:sp>
        </p:grpSp>
        <p:sp>
          <p:nvSpPr>
            <p:cNvPr id="6158" name="pole tekstowe 48"/>
            <p:cNvSpPr txBox="1">
              <a:spLocks noChangeArrowheads="1"/>
            </p:cNvSpPr>
            <p:nvPr/>
          </p:nvSpPr>
          <p:spPr bwMode="auto">
            <a:xfrm>
              <a:off x="6156176" y="4365104"/>
              <a:ext cx="1782762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1000"/>
                <a:t>aluminium - aluminium</a:t>
              </a:r>
              <a:endParaRPr lang="en-US" sz="1000"/>
            </a:p>
          </p:txBody>
        </p:sp>
        <p:sp>
          <p:nvSpPr>
            <p:cNvPr id="6159" name="pole tekstowe 48"/>
            <p:cNvSpPr txBox="1">
              <a:spLocks noChangeArrowheads="1"/>
            </p:cNvSpPr>
            <p:nvPr/>
          </p:nvSpPr>
          <p:spPr bwMode="auto">
            <a:xfrm>
              <a:off x="5940152" y="4725144"/>
              <a:ext cx="1782762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1000"/>
                <a:t>aluminium - miedź</a:t>
              </a:r>
              <a:endParaRPr lang="en-US" sz="1000"/>
            </a:p>
          </p:txBody>
        </p:sp>
        <p:sp>
          <p:nvSpPr>
            <p:cNvPr id="6160" name="pole tekstowe 48"/>
            <p:cNvSpPr txBox="1">
              <a:spLocks noChangeArrowheads="1"/>
            </p:cNvSpPr>
            <p:nvPr/>
          </p:nvSpPr>
          <p:spPr bwMode="auto">
            <a:xfrm>
              <a:off x="6732240" y="3645024"/>
              <a:ext cx="1782762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1000"/>
                <a:t>miedź - aluminium</a:t>
              </a:r>
              <a:endParaRPr lang="en-US" sz="1000"/>
            </a:p>
          </p:txBody>
        </p:sp>
        <p:sp>
          <p:nvSpPr>
            <p:cNvPr id="6161" name="pole tekstowe 48"/>
            <p:cNvSpPr txBox="1">
              <a:spLocks noChangeArrowheads="1"/>
            </p:cNvSpPr>
            <p:nvPr/>
          </p:nvSpPr>
          <p:spPr bwMode="auto">
            <a:xfrm>
              <a:off x="5724128" y="3356992"/>
              <a:ext cx="1782762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1000"/>
                <a:t>miedź - miedż</a:t>
              </a:r>
              <a:endParaRPr lang="en-US" sz="1000"/>
            </a:p>
          </p:txBody>
        </p:sp>
        <p:cxnSp>
          <p:nvCxnSpPr>
            <p:cNvPr id="6162" name="Łącznik prosty ze strzałką 39"/>
            <p:cNvCxnSpPr>
              <a:cxnSpLocks noChangeShapeType="1"/>
            </p:cNvCxnSpPr>
            <p:nvPr/>
          </p:nvCxnSpPr>
          <p:spPr bwMode="auto">
            <a:xfrm rot="10800000" flipV="1">
              <a:off x="6113722" y="4509120"/>
              <a:ext cx="258479" cy="9477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63" name="Łącznik prosty ze strzałką 40"/>
            <p:cNvCxnSpPr>
              <a:cxnSpLocks noChangeShapeType="1"/>
            </p:cNvCxnSpPr>
            <p:nvPr/>
          </p:nvCxnSpPr>
          <p:spPr bwMode="auto">
            <a:xfrm rot="10800000" flipV="1">
              <a:off x="6762308" y="3789040"/>
              <a:ext cx="329973" cy="17690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64" name="Łącznik prosty ze strzałką 41"/>
            <p:cNvCxnSpPr>
              <a:cxnSpLocks noChangeShapeType="1"/>
            </p:cNvCxnSpPr>
            <p:nvPr/>
          </p:nvCxnSpPr>
          <p:spPr bwMode="auto">
            <a:xfrm rot="10800000" flipV="1">
              <a:off x="5752214" y="3501007"/>
              <a:ext cx="403962" cy="14595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65" name="Łącznik prosty ze strzałką 47"/>
            <p:cNvCxnSpPr>
              <a:cxnSpLocks noChangeShapeType="1"/>
            </p:cNvCxnSpPr>
            <p:nvPr/>
          </p:nvCxnSpPr>
          <p:spPr bwMode="auto">
            <a:xfrm rot="10800000" flipV="1">
              <a:off x="5954234" y="4869160"/>
              <a:ext cx="345959" cy="7498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6155" name="pole tekstowe 52"/>
          <p:cNvSpPr txBox="1">
            <a:spLocks noChangeArrowheads="1"/>
          </p:cNvSpPr>
          <p:nvPr/>
        </p:nvSpPr>
        <p:spPr bwMode="auto">
          <a:xfrm>
            <a:off x="1476375" y="692150"/>
            <a:ext cx="6480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/>
              <a:t>Opracowanie stanowiska do wykonywania połączeń przetłaczanych (klinczowych)</a:t>
            </a:r>
            <a:endParaRPr lang="en-US"/>
          </a:p>
        </p:txBody>
      </p:sp>
      <p:sp>
        <p:nvSpPr>
          <p:cNvPr id="6156" name="pole tekstowe 53"/>
          <p:cNvSpPr txBox="1">
            <a:spLocks noChangeArrowheads="1"/>
          </p:cNvSpPr>
          <p:nvPr/>
        </p:nvSpPr>
        <p:spPr bwMode="auto">
          <a:xfrm>
            <a:off x="1403350" y="5805488"/>
            <a:ext cx="66976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/>
              <a:t>Przykładowe charakterystyki ścinania otrzymane dla różnych par łączonych materiałów (pierwszy z wymienionych materiałów jest po stronie stempla, drugi po stronie matrycy) 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427538" y="0"/>
            <a:ext cx="4270375" cy="647700"/>
          </a:xfrm>
        </p:spPr>
        <p:txBody>
          <a:bodyPr/>
          <a:lstStyle/>
          <a:p>
            <a:r>
              <a:rPr lang="pl-PL" sz="2000" b="1"/>
              <a:t>Główne wyniki zrealizowanych prac badawczych</a:t>
            </a:r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25602" name="CorelDRAW" r:id="rId3" imgW="15645960" imgH="2225160" progId="">
              <p:embed/>
            </p:oleObj>
          </a:graphicData>
        </a:graphic>
      </p:graphicFrame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25603" name="CorelDRAW" r:id="rId4" imgW="4505400" imgH="1457280" progId="">
              <p:embed/>
            </p:oleObj>
          </a:graphicData>
        </a:graphic>
      </p:graphicFrame>
      <p:graphicFrame>
        <p:nvGraphicFramePr>
          <p:cNvPr id="28677" name="Object 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25604" name="CorelDRAW" r:id="rId5" imgW="2319120" imgH="1242000" progId="">
              <p:embed/>
            </p:oleObj>
          </a:graphicData>
        </a:graphic>
      </p:graphicFrame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28679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8680" name="Rectangle 8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8681" name="Freeform 9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/>
              <a:ahLst/>
              <a:cxnLst>
                <a:cxn ang="0">
                  <a:pos x="96" y="8"/>
                </a:cxn>
                <a:cxn ang="0">
                  <a:pos x="84" y="18"/>
                </a:cxn>
                <a:cxn ang="0">
                  <a:pos x="72" y="8"/>
                </a:cxn>
                <a:cxn ang="0">
                  <a:pos x="119" y="10"/>
                </a:cxn>
                <a:cxn ang="0">
                  <a:pos x="125" y="26"/>
                </a:cxn>
                <a:cxn ang="0">
                  <a:pos x="113" y="34"/>
                </a:cxn>
                <a:cxn ang="0">
                  <a:pos x="117" y="20"/>
                </a:cxn>
                <a:cxn ang="0">
                  <a:pos x="149" y="45"/>
                </a:cxn>
                <a:cxn ang="0">
                  <a:pos x="152" y="59"/>
                </a:cxn>
                <a:cxn ang="0">
                  <a:pos x="141" y="51"/>
                </a:cxn>
                <a:cxn ang="0">
                  <a:pos x="147" y="38"/>
                </a:cxn>
                <a:cxn ang="0">
                  <a:pos x="166" y="83"/>
                </a:cxn>
                <a:cxn ang="0">
                  <a:pos x="156" y="92"/>
                </a:cxn>
                <a:cxn ang="0">
                  <a:pos x="145" y="83"/>
                </a:cxn>
                <a:cxn ang="0">
                  <a:pos x="145" y="112"/>
                </a:cxn>
                <a:cxn ang="0">
                  <a:pos x="151" y="126"/>
                </a:cxn>
                <a:cxn ang="0">
                  <a:pos x="139" y="135"/>
                </a:cxn>
                <a:cxn ang="0">
                  <a:pos x="143" y="120"/>
                </a:cxn>
                <a:cxn ang="0">
                  <a:pos x="123" y="145"/>
                </a:cxn>
                <a:cxn ang="0">
                  <a:pos x="127" y="161"/>
                </a:cxn>
                <a:cxn ang="0">
                  <a:pos x="115" y="151"/>
                </a:cxn>
                <a:cxn ang="0">
                  <a:pos x="119" y="137"/>
                </a:cxn>
                <a:cxn ang="0">
                  <a:pos x="94" y="157"/>
                </a:cxn>
                <a:cxn ang="0">
                  <a:pos x="84" y="165"/>
                </a:cxn>
                <a:cxn ang="0">
                  <a:pos x="72" y="157"/>
                </a:cxn>
                <a:cxn ang="0">
                  <a:pos x="47" y="137"/>
                </a:cxn>
                <a:cxn ang="0">
                  <a:pos x="53" y="151"/>
                </a:cxn>
                <a:cxn ang="0">
                  <a:pos x="41" y="161"/>
                </a:cxn>
                <a:cxn ang="0">
                  <a:pos x="45" y="145"/>
                </a:cxn>
                <a:cxn ang="0">
                  <a:pos x="24" y="120"/>
                </a:cxn>
                <a:cxn ang="0">
                  <a:pos x="28" y="135"/>
                </a:cxn>
                <a:cxn ang="0">
                  <a:pos x="16" y="126"/>
                </a:cxn>
                <a:cxn ang="0">
                  <a:pos x="22" y="112"/>
                </a:cxn>
                <a:cxn ang="0">
                  <a:pos x="22" y="83"/>
                </a:cxn>
                <a:cxn ang="0">
                  <a:pos x="12" y="92"/>
                </a:cxn>
                <a:cxn ang="0">
                  <a:pos x="0" y="83"/>
                </a:cxn>
                <a:cxn ang="0">
                  <a:pos x="22" y="38"/>
                </a:cxn>
                <a:cxn ang="0">
                  <a:pos x="26" y="51"/>
                </a:cxn>
                <a:cxn ang="0">
                  <a:pos x="14" y="59"/>
                </a:cxn>
                <a:cxn ang="0">
                  <a:pos x="18" y="45"/>
                </a:cxn>
                <a:cxn ang="0">
                  <a:pos x="51" y="20"/>
                </a:cxn>
                <a:cxn ang="0">
                  <a:pos x="55" y="34"/>
                </a:cxn>
                <a:cxn ang="0">
                  <a:pos x="43" y="26"/>
                </a:cxn>
                <a:cxn ang="0">
                  <a:pos x="47" y="10"/>
                </a:cxn>
              </a:cxnLst>
              <a:rect l="0" t="0" r="r" b="b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8682" name="Rectangle 10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28683" name="Rectangle 11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28684" name="Rectangle 12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0" y="981075"/>
            <a:ext cx="91440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sz="2400"/>
              <a:t>Analiza MES wpływu struktury stereometrycznej powierzchni</a:t>
            </a:r>
          </a:p>
          <a:p>
            <a:r>
              <a:rPr lang="pl-PL" sz="2400"/>
              <a:t>na stan naprężeń w spoinie klejowej połączenia zakładkowego</a:t>
            </a:r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684213" y="4941888"/>
            <a:ext cx="7848600" cy="287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pl-PL" sz="1600"/>
              <a:t>Rys. 1. Kształt i wymiary zakładkowych połączeń stosowanych w obliczeniach MES</a:t>
            </a:r>
          </a:p>
        </p:txBody>
      </p:sp>
      <p:pic>
        <p:nvPicPr>
          <p:cNvPr id="28687" name="Picture 2"/>
          <p:cNvPicPr>
            <a:picLocks noChangeAspect="1" noChangeArrowheads="1"/>
          </p:cNvPicPr>
          <p:nvPr/>
        </p:nvPicPr>
        <p:blipFill>
          <a:blip r:embed="rId6" cstate="print"/>
          <a:srcRect l="14944" t="40819" r="35358" b="29207"/>
          <a:stretch>
            <a:fillRect/>
          </a:stretch>
        </p:blipFill>
        <p:spPr bwMode="auto">
          <a:xfrm>
            <a:off x="1187450" y="2205038"/>
            <a:ext cx="7056438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427538" y="0"/>
            <a:ext cx="4270375" cy="647700"/>
          </a:xfrm>
        </p:spPr>
        <p:txBody>
          <a:bodyPr/>
          <a:lstStyle/>
          <a:p>
            <a:r>
              <a:rPr lang="pl-PL" sz="2000" b="1"/>
              <a:t>Główne wyniki zrealizowanych prac badawczych</a:t>
            </a:r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26626" name="CorelDRAW" r:id="rId3" imgW="15645960" imgH="2225160" progId="">
              <p:embed/>
            </p:oleObj>
          </a:graphicData>
        </a:graphic>
      </p:graphicFrame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26627" name="CorelDRAW" r:id="rId4" imgW="4505400" imgH="1457280" progId="">
              <p:embed/>
            </p:oleObj>
          </a:graphicData>
        </a:graphic>
      </p:graphicFrame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26628" name="CorelDRAW" r:id="rId5" imgW="2319120" imgH="1242000" progId="">
              <p:embed/>
            </p:oleObj>
          </a:graphicData>
        </a:graphic>
      </p:graphicFrame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26631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6632" name="Rectangle 8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6633" name="Freeform 9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/>
              <a:ahLst/>
              <a:cxnLst>
                <a:cxn ang="0">
                  <a:pos x="96" y="8"/>
                </a:cxn>
                <a:cxn ang="0">
                  <a:pos x="84" y="18"/>
                </a:cxn>
                <a:cxn ang="0">
                  <a:pos x="72" y="8"/>
                </a:cxn>
                <a:cxn ang="0">
                  <a:pos x="119" y="10"/>
                </a:cxn>
                <a:cxn ang="0">
                  <a:pos x="125" y="26"/>
                </a:cxn>
                <a:cxn ang="0">
                  <a:pos x="113" y="34"/>
                </a:cxn>
                <a:cxn ang="0">
                  <a:pos x="117" y="20"/>
                </a:cxn>
                <a:cxn ang="0">
                  <a:pos x="149" y="45"/>
                </a:cxn>
                <a:cxn ang="0">
                  <a:pos x="152" y="59"/>
                </a:cxn>
                <a:cxn ang="0">
                  <a:pos x="141" y="51"/>
                </a:cxn>
                <a:cxn ang="0">
                  <a:pos x="147" y="38"/>
                </a:cxn>
                <a:cxn ang="0">
                  <a:pos x="166" y="83"/>
                </a:cxn>
                <a:cxn ang="0">
                  <a:pos x="156" y="92"/>
                </a:cxn>
                <a:cxn ang="0">
                  <a:pos x="145" y="83"/>
                </a:cxn>
                <a:cxn ang="0">
                  <a:pos x="145" y="112"/>
                </a:cxn>
                <a:cxn ang="0">
                  <a:pos x="151" y="126"/>
                </a:cxn>
                <a:cxn ang="0">
                  <a:pos x="139" y="135"/>
                </a:cxn>
                <a:cxn ang="0">
                  <a:pos x="143" y="120"/>
                </a:cxn>
                <a:cxn ang="0">
                  <a:pos x="123" y="145"/>
                </a:cxn>
                <a:cxn ang="0">
                  <a:pos x="127" y="161"/>
                </a:cxn>
                <a:cxn ang="0">
                  <a:pos x="115" y="151"/>
                </a:cxn>
                <a:cxn ang="0">
                  <a:pos x="119" y="137"/>
                </a:cxn>
                <a:cxn ang="0">
                  <a:pos x="94" y="157"/>
                </a:cxn>
                <a:cxn ang="0">
                  <a:pos x="84" y="165"/>
                </a:cxn>
                <a:cxn ang="0">
                  <a:pos x="72" y="157"/>
                </a:cxn>
                <a:cxn ang="0">
                  <a:pos x="47" y="137"/>
                </a:cxn>
                <a:cxn ang="0">
                  <a:pos x="53" y="151"/>
                </a:cxn>
                <a:cxn ang="0">
                  <a:pos x="41" y="161"/>
                </a:cxn>
                <a:cxn ang="0">
                  <a:pos x="45" y="145"/>
                </a:cxn>
                <a:cxn ang="0">
                  <a:pos x="24" y="120"/>
                </a:cxn>
                <a:cxn ang="0">
                  <a:pos x="28" y="135"/>
                </a:cxn>
                <a:cxn ang="0">
                  <a:pos x="16" y="126"/>
                </a:cxn>
                <a:cxn ang="0">
                  <a:pos x="22" y="112"/>
                </a:cxn>
                <a:cxn ang="0">
                  <a:pos x="22" y="83"/>
                </a:cxn>
                <a:cxn ang="0">
                  <a:pos x="12" y="92"/>
                </a:cxn>
                <a:cxn ang="0">
                  <a:pos x="0" y="83"/>
                </a:cxn>
                <a:cxn ang="0">
                  <a:pos x="22" y="38"/>
                </a:cxn>
                <a:cxn ang="0">
                  <a:pos x="26" y="51"/>
                </a:cxn>
                <a:cxn ang="0">
                  <a:pos x="14" y="59"/>
                </a:cxn>
                <a:cxn ang="0">
                  <a:pos x="18" y="45"/>
                </a:cxn>
                <a:cxn ang="0">
                  <a:pos x="51" y="20"/>
                </a:cxn>
                <a:cxn ang="0">
                  <a:pos x="55" y="34"/>
                </a:cxn>
                <a:cxn ang="0">
                  <a:pos x="43" y="26"/>
                </a:cxn>
                <a:cxn ang="0">
                  <a:pos x="47" y="10"/>
                </a:cxn>
              </a:cxnLst>
              <a:rect l="0" t="0" r="r" b="b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6634" name="Rectangle 10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26635" name="Rectangle 11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26636" name="Rectangle 12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0" y="981075"/>
            <a:ext cx="91440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sz="2400"/>
              <a:t>Analiza MES wpływu struktury stereometrycznej powierzchni</a:t>
            </a:r>
          </a:p>
          <a:p>
            <a:r>
              <a:rPr lang="pl-PL" sz="2400"/>
              <a:t>na stan naprężeń w spoinie klejowej połączenia zakładkowego</a:t>
            </a:r>
          </a:p>
        </p:txBody>
      </p:sp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2205038"/>
            <a:ext cx="4318000" cy="2549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6640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463" y="2205038"/>
            <a:ext cx="4318000" cy="2549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5003800" y="5157788"/>
            <a:ext cx="3816350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/>
              <a:t>Rys. 5. Rozkład naprężeń zredukowanych (Mises) – próbka KUL kulowane, zarys sferyczny Rz = 40 </a:t>
            </a:r>
            <a:r>
              <a:rPr lang="el-GR"/>
              <a:t>μ</a:t>
            </a:r>
            <a:r>
              <a:rPr lang="pl-PL"/>
              <a:t>m, RSm = 350 </a:t>
            </a:r>
            <a:r>
              <a:rPr lang="el-GR"/>
              <a:t>μ</a:t>
            </a:r>
            <a:r>
              <a:rPr lang="pl-PL"/>
              <a:t>m</a:t>
            </a: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395288" y="5157788"/>
            <a:ext cx="3960812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/>
              <a:t>Rys. 4. Rozkład naprężeń zredukowanych (Mises) – próbka FR2 frezowana, zarys trójkątny Rz = 17 </a:t>
            </a:r>
            <a:r>
              <a:rPr lang="el-GR"/>
              <a:t>μ</a:t>
            </a:r>
            <a:r>
              <a:rPr lang="pl-PL"/>
              <a:t>m, RSm = 155 </a:t>
            </a:r>
            <a:r>
              <a:rPr lang="el-GR"/>
              <a:t>μ</a:t>
            </a:r>
            <a:r>
              <a:rPr lang="pl-PL"/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427538" y="0"/>
            <a:ext cx="4270375" cy="647700"/>
          </a:xfrm>
        </p:spPr>
        <p:txBody>
          <a:bodyPr/>
          <a:lstStyle/>
          <a:p>
            <a:r>
              <a:rPr lang="pl-PL" sz="2000" b="1"/>
              <a:t>Główne wyniki zrealizowanych prac badawczych</a:t>
            </a:r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0" y="0"/>
          <a:ext cx="4140200" cy="549275"/>
        </p:xfrm>
        <a:graphic>
          <a:graphicData uri="http://schemas.openxmlformats.org/presentationml/2006/ole">
            <p:oleObj spid="_x0000_s27650" name="CorelDRAW" r:id="rId3" imgW="15645960" imgH="2225160" progId="">
              <p:embed/>
            </p:oleObj>
          </a:graphicData>
        </a:graphic>
      </p:graphicFrame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44450" y="31750"/>
          <a:ext cx="1270000" cy="411163"/>
        </p:xfrm>
        <a:graphic>
          <a:graphicData uri="http://schemas.openxmlformats.org/presentationml/2006/ole">
            <p:oleObj spid="_x0000_s27651" name="CorelDRAW" r:id="rId4" imgW="4505400" imgH="1457280" progId="">
              <p:embed/>
            </p:oleObj>
          </a:graphicData>
        </a:graphic>
      </p:graphicFrame>
      <p:graphicFrame>
        <p:nvGraphicFramePr>
          <p:cNvPr id="25605" name="Object 5"/>
          <p:cNvGraphicFramePr>
            <a:graphicFrameLocks noChangeAspect="1"/>
          </p:cNvGraphicFramePr>
          <p:nvPr/>
        </p:nvGraphicFramePr>
        <p:xfrm>
          <a:off x="1476375" y="80963"/>
          <a:ext cx="663575" cy="355600"/>
        </p:xfrm>
        <a:graphic>
          <a:graphicData uri="http://schemas.openxmlformats.org/presentationml/2006/ole">
            <p:oleObj spid="_x0000_s27652" name="CorelDRAW" r:id="rId5" imgW="2319120" imgH="1242000" progId="">
              <p:embed/>
            </p:oleObj>
          </a:graphicData>
        </a:graphic>
      </p:graphicFrame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2339975" y="66675"/>
            <a:ext cx="1662113" cy="363538"/>
            <a:chOff x="1474" y="42"/>
            <a:chExt cx="1047" cy="229"/>
          </a:xfrm>
        </p:grpSpPr>
        <p:sp>
          <p:nvSpPr>
            <p:cNvPr id="25607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74" y="42"/>
              <a:ext cx="104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5608" name="Rectangle 8"/>
            <p:cNvSpPr>
              <a:spLocks noChangeArrowheads="1"/>
            </p:cNvSpPr>
            <p:nvPr/>
          </p:nvSpPr>
          <p:spPr bwMode="auto">
            <a:xfrm>
              <a:off x="2184" y="44"/>
              <a:ext cx="334" cy="225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5609" name="Freeform 9"/>
            <p:cNvSpPr>
              <a:spLocks noEditPoints="1"/>
            </p:cNvSpPr>
            <p:nvPr/>
          </p:nvSpPr>
          <p:spPr bwMode="auto">
            <a:xfrm>
              <a:off x="2268" y="71"/>
              <a:ext cx="166" cy="171"/>
            </a:xfrm>
            <a:custGeom>
              <a:avLst/>
              <a:gdLst/>
              <a:ahLst/>
              <a:cxnLst>
                <a:cxn ang="0">
                  <a:pos x="96" y="8"/>
                </a:cxn>
                <a:cxn ang="0">
                  <a:pos x="84" y="18"/>
                </a:cxn>
                <a:cxn ang="0">
                  <a:pos x="72" y="8"/>
                </a:cxn>
                <a:cxn ang="0">
                  <a:pos x="119" y="10"/>
                </a:cxn>
                <a:cxn ang="0">
                  <a:pos x="125" y="26"/>
                </a:cxn>
                <a:cxn ang="0">
                  <a:pos x="113" y="34"/>
                </a:cxn>
                <a:cxn ang="0">
                  <a:pos x="117" y="20"/>
                </a:cxn>
                <a:cxn ang="0">
                  <a:pos x="149" y="45"/>
                </a:cxn>
                <a:cxn ang="0">
                  <a:pos x="152" y="59"/>
                </a:cxn>
                <a:cxn ang="0">
                  <a:pos x="141" y="51"/>
                </a:cxn>
                <a:cxn ang="0">
                  <a:pos x="147" y="38"/>
                </a:cxn>
                <a:cxn ang="0">
                  <a:pos x="166" y="83"/>
                </a:cxn>
                <a:cxn ang="0">
                  <a:pos x="156" y="92"/>
                </a:cxn>
                <a:cxn ang="0">
                  <a:pos x="145" y="83"/>
                </a:cxn>
                <a:cxn ang="0">
                  <a:pos x="145" y="112"/>
                </a:cxn>
                <a:cxn ang="0">
                  <a:pos x="151" y="126"/>
                </a:cxn>
                <a:cxn ang="0">
                  <a:pos x="139" y="135"/>
                </a:cxn>
                <a:cxn ang="0">
                  <a:pos x="143" y="120"/>
                </a:cxn>
                <a:cxn ang="0">
                  <a:pos x="123" y="145"/>
                </a:cxn>
                <a:cxn ang="0">
                  <a:pos x="127" y="161"/>
                </a:cxn>
                <a:cxn ang="0">
                  <a:pos x="115" y="151"/>
                </a:cxn>
                <a:cxn ang="0">
                  <a:pos x="119" y="137"/>
                </a:cxn>
                <a:cxn ang="0">
                  <a:pos x="94" y="157"/>
                </a:cxn>
                <a:cxn ang="0">
                  <a:pos x="84" y="165"/>
                </a:cxn>
                <a:cxn ang="0">
                  <a:pos x="72" y="157"/>
                </a:cxn>
                <a:cxn ang="0">
                  <a:pos x="47" y="137"/>
                </a:cxn>
                <a:cxn ang="0">
                  <a:pos x="53" y="151"/>
                </a:cxn>
                <a:cxn ang="0">
                  <a:pos x="41" y="161"/>
                </a:cxn>
                <a:cxn ang="0">
                  <a:pos x="45" y="145"/>
                </a:cxn>
                <a:cxn ang="0">
                  <a:pos x="24" y="120"/>
                </a:cxn>
                <a:cxn ang="0">
                  <a:pos x="28" y="135"/>
                </a:cxn>
                <a:cxn ang="0">
                  <a:pos x="16" y="126"/>
                </a:cxn>
                <a:cxn ang="0">
                  <a:pos x="22" y="112"/>
                </a:cxn>
                <a:cxn ang="0">
                  <a:pos x="22" y="83"/>
                </a:cxn>
                <a:cxn ang="0">
                  <a:pos x="12" y="92"/>
                </a:cxn>
                <a:cxn ang="0">
                  <a:pos x="0" y="83"/>
                </a:cxn>
                <a:cxn ang="0">
                  <a:pos x="22" y="38"/>
                </a:cxn>
                <a:cxn ang="0">
                  <a:pos x="26" y="51"/>
                </a:cxn>
                <a:cxn ang="0">
                  <a:pos x="14" y="59"/>
                </a:cxn>
                <a:cxn ang="0">
                  <a:pos x="18" y="45"/>
                </a:cxn>
                <a:cxn ang="0">
                  <a:pos x="51" y="20"/>
                </a:cxn>
                <a:cxn ang="0">
                  <a:pos x="55" y="34"/>
                </a:cxn>
                <a:cxn ang="0">
                  <a:pos x="43" y="26"/>
                </a:cxn>
                <a:cxn ang="0">
                  <a:pos x="47" y="10"/>
                </a:cxn>
              </a:cxnLst>
              <a:rect l="0" t="0" r="r" b="b"/>
              <a:pathLst>
                <a:path w="166" h="171">
                  <a:moveTo>
                    <a:pt x="84" y="0"/>
                  </a:moveTo>
                  <a:lnTo>
                    <a:pt x="88" y="8"/>
                  </a:lnTo>
                  <a:lnTo>
                    <a:pt x="96" y="8"/>
                  </a:lnTo>
                  <a:lnTo>
                    <a:pt x="90" y="14"/>
                  </a:lnTo>
                  <a:lnTo>
                    <a:pt x="92" y="22"/>
                  </a:lnTo>
                  <a:lnTo>
                    <a:pt x="84" y="18"/>
                  </a:lnTo>
                  <a:lnTo>
                    <a:pt x="78" y="22"/>
                  </a:lnTo>
                  <a:lnTo>
                    <a:pt x="80" y="14"/>
                  </a:lnTo>
                  <a:lnTo>
                    <a:pt x="72" y="8"/>
                  </a:lnTo>
                  <a:lnTo>
                    <a:pt x="82" y="8"/>
                  </a:lnTo>
                  <a:lnTo>
                    <a:pt x="84" y="0"/>
                  </a:lnTo>
                  <a:close/>
                  <a:moveTo>
                    <a:pt x="119" y="10"/>
                  </a:moveTo>
                  <a:lnTo>
                    <a:pt x="123" y="20"/>
                  </a:lnTo>
                  <a:lnTo>
                    <a:pt x="131" y="20"/>
                  </a:lnTo>
                  <a:lnTo>
                    <a:pt x="125" y="26"/>
                  </a:lnTo>
                  <a:lnTo>
                    <a:pt x="127" y="34"/>
                  </a:lnTo>
                  <a:lnTo>
                    <a:pt x="119" y="28"/>
                  </a:lnTo>
                  <a:lnTo>
                    <a:pt x="113" y="34"/>
                  </a:lnTo>
                  <a:lnTo>
                    <a:pt x="115" y="26"/>
                  </a:lnTo>
                  <a:lnTo>
                    <a:pt x="110" y="20"/>
                  </a:lnTo>
                  <a:lnTo>
                    <a:pt x="117" y="20"/>
                  </a:lnTo>
                  <a:lnTo>
                    <a:pt x="119" y="10"/>
                  </a:lnTo>
                  <a:close/>
                  <a:moveTo>
                    <a:pt x="147" y="38"/>
                  </a:moveTo>
                  <a:lnTo>
                    <a:pt x="149" y="45"/>
                  </a:lnTo>
                  <a:lnTo>
                    <a:pt x="156" y="45"/>
                  </a:lnTo>
                  <a:lnTo>
                    <a:pt x="151" y="51"/>
                  </a:lnTo>
                  <a:lnTo>
                    <a:pt x="152" y="59"/>
                  </a:lnTo>
                  <a:lnTo>
                    <a:pt x="147" y="55"/>
                  </a:lnTo>
                  <a:lnTo>
                    <a:pt x="139" y="59"/>
                  </a:lnTo>
                  <a:lnTo>
                    <a:pt x="141" y="51"/>
                  </a:lnTo>
                  <a:lnTo>
                    <a:pt x="135" y="45"/>
                  </a:lnTo>
                  <a:lnTo>
                    <a:pt x="143" y="45"/>
                  </a:lnTo>
                  <a:lnTo>
                    <a:pt x="147" y="38"/>
                  </a:lnTo>
                  <a:close/>
                  <a:moveTo>
                    <a:pt x="156" y="75"/>
                  </a:moveTo>
                  <a:lnTo>
                    <a:pt x="158" y="83"/>
                  </a:lnTo>
                  <a:lnTo>
                    <a:pt x="166" y="83"/>
                  </a:lnTo>
                  <a:lnTo>
                    <a:pt x="160" y="88"/>
                  </a:lnTo>
                  <a:lnTo>
                    <a:pt x="162" y="96"/>
                  </a:lnTo>
                  <a:lnTo>
                    <a:pt x="156" y="92"/>
                  </a:lnTo>
                  <a:lnTo>
                    <a:pt x="149" y="96"/>
                  </a:lnTo>
                  <a:lnTo>
                    <a:pt x="151" y="88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6" y="75"/>
                  </a:lnTo>
                  <a:close/>
                  <a:moveTo>
                    <a:pt x="145" y="112"/>
                  </a:moveTo>
                  <a:lnTo>
                    <a:pt x="149" y="120"/>
                  </a:lnTo>
                  <a:lnTo>
                    <a:pt x="156" y="122"/>
                  </a:lnTo>
                  <a:lnTo>
                    <a:pt x="151" y="126"/>
                  </a:lnTo>
                  <a:lnTo>
                    <a:pt x="152" y="135"/>
                  </a:lnTo>
                  <a:lnTo>
                    <a:pt x="145" y="129"/>
                  </a:lnTo>
                  <a:lnTo>
                    <a:pt x="139" y="135"/>
                  </a:lnTo>
                  <a:lnTo>
                    <a:pt x="141" y="126"/>
                  </a:lnTo>
                  <a:lnTo>
                    <a:pt x="135" y="122"/>
                  </a:lnTo>
                  <a:lnTo>
                    <a:pt x="143" y="120"/>
                  </a:lnTo>
                  <a:lnTo>
                    <a:pt x="145" y="112"/>
                  </a:lnTo>
                  <a:close/>
                  <a:moveTo>
                    <a:pt x="119" y="137"/>
                  </a:moveTo>
                  <a:lnTo>
                    <a:pt x="123" y="145"/>
                  </a:lnTo>
                  <a:lnTo>
                    <a:pt x="131" y="145"/>
                  </a:lnTo>
                  <a:lnTo>
                    <a:pt x="125" y="151"/>
                  </a:lnTo>
                  <a:lnTo>
                    <a:pt x="127" y="161"/>
                  </a:lnTo>
                  <a:lnTo>
                    <a:pt x="119" y="155"/>
                  </a:lnTo>
                  <a:lnTo>
                    <a:pt x="113" y="161"/>
                  </a:lnTo>
                  <a:lnTo>
                    <a:pt x="115" y="151"/>
                  </a:lnTo>
                  <a:lnTo>
                    <a:pt x="110" y="145"/>
                  </a:lnTo>
                  <a:lnTo>
                    <a:pt x="117" y="145"/>
                  </a:lnTo>
                  <a:lnTo>
                    <a:pt x="119" y="137"/>
                  </a:lnTo>
                  <a:close/>
                  <a:moveTo>
                    <a:pt x="84" y="147"/>
                  </a:moveTo>
                  <a:lnTo>
                    <a:pt x="86" y="155"/>
                  </a:lnTo>
                  <a:lnTo>
                    <a:pt x="94" y="157"/>
                  </a:lnTo>
                  <a:lnTo>
                    <a:pt x="88" y="161"/>
                  </a:lnTo>
                  <a:lnTo>
                    <a:pt x="90" y="171"/>
                  </a:lnTo>
                  <a:lnTo>
                    <a:pt x="84" y="165"/>
                  </a:lnTo>
                  <a:lnTo>
                    <a:pt x="76" y="171"/>
                  </a:lnTo>
                  <a:lnTo>
                    <a:pt x="78" y="161"/>
                  </a:lnTo>
                  <a:lnTo>
                    <a:pt x="72" y="157"/>
                  </a:lnTo>
                  <a:lnTo>
                    <a:pt x="80" y="155"/>
                  </a:lnTo>
                  <a:lnTo>
                    <a:pt x="84" y="147"/>
                  </a:lnTo>
                  <a:close/>
                  <a:moveTo>
                    <a:pt x="47" y="137"/>
                  </a:moveTo>
                  <a:lnTo>
                    <a:pt x="51" y="145"/>
                  </a:lnTo>
                  <a:lnTo>
                    <a:pt x="59" y="147"/>
                  </a:lnTo>
                  <a:lnTo>
                    <a:pt x="53" y="151"/>
                  </a:lnTo>
                  <a:lnTo>
                    <a:pt x="55" y="161"/>
                  </a:lnTo>
                  <a:lnTo>
                    <a:pt x="47" y="155"/>
                  </a:lnTo>
                  <a:lnTo>
                    <a:pt x="41" y="161"/>
                  </a:lnTo>
                  <a:lnTo>
                    <a:pt x="43" y="151"/>
                  </a:lnTo>
                  <a:lnTo>
                    <a:pt x="35" y="147"/>
                  </a:lnTo>
                  <a:lnTo>
                    <a:pt x="45" y="145"/>
                  </a:lnTo>
                  <a:lnTo>
                    <a:pt x="47" y="137"/>
                  </a:lnTo>
                  <a:close/>
                  <a:moveTo>
                    <a:pt x="22" y="112"/>
                  </a:moveTo>
                  <a:lnTo>
                    <a:pt x="24" y="120"/>
                  </a:lnTo>
                  <a:lnTo>
                    <a:pt x="31" y="120"/>
                  </a:lnTo>
                  <a:lnTo>
                    <a:pt x="26" y="126"/>
                  </a:lnTo>
                  <a:lnTo>
                    <a:pt x="28" y="135"/>
                  </a:lnTo>
                  <a:lnTo>
                    <a:pt x="22" y="129"/>
                  </a:lnTo>
                  <a:lnTo>
                    <a:pt x="14" y="135"/>
                  </a:lnTo>
                  <a:lnTo>
                    <a:pt x="16" y="126"/>
                  </a:lnTo>
                  <a:lnTo>
                    <a:pt x="10" y="120"/>
                  </a:lnTo>
                  <a:lnTo>
                    <a:pt x="18" y="120"/>
                  </a:lnTo>
                  <a:lnTo>
                    <a:pt x="22" y="112"/>
                  </a:lnTo>
                  <a:close/>
                  <a:moveTo>
                    <a:pt x="12" y="75"/>
                  </a:moveTo>
                  <a:lnTo>
                    <a:pt x="14" y="83"/>
                  </a:lnTo>
                  <a:lnTo>
                    <a:pt x="22" y="83"/>
                  </a:lnTo>
                  <a:lnTo>
                    <a:pt x="16" y="88"/>
                  </a:lnTo>
                  <a:lnTo>
                    <a:pt x="18" y="96"/>
                  </a:lnTo>
                  <a:lnTo>
                    <a:pt x="12" y="92"/>
                  </a:lnTo>
                  <a:lnTo>
                    <a:pt x="4" y="96"/>
                  </a:lnTo>
                  <a:lnTo>
                    <a:pt x="6" y="88"/>
                  </a:lnTo>
                  <a:lnTo>
                    <a:pt x="0" y="83"/>
                  </a:lnTo>
                  <a:lnTo>
                    <a:pt x="8" y="83"/>
                  </a:lnTo>
                  <a:lnTo>
                    <a:pt x="12" y="75"/>
                  </a:lnTo>
                  <a:close/>
                  <a:moveTo>
                    <a:pt x="22" y="38"/>
                  </a:moveTo>
                  <a:lnTo>
                    <a:pt x="24" y="45"/>
                  </a:lnTo>
                  <a:lnTo>
                    <a:pt x="33" y="45"/>
                  </a:lnTo>
                  <a:lnTo>
                    <a:pt x="26" y="51"/>
                  </a:lnTo>
                  <a:lnTo>
                    <a:pt x="28" y="59"/>
                  </a:lnTo>
                  <a:lnTo>
                    <a:pt x="22" y="55"/>
                  </a:lnTo>
                  <a:lnTo>
                    <a:pt x="14" y="59"/>
                  </a:lnTo>
                  <a:lnTo>
                    <a:pt x="16" y="51"/>
                  </a:lnTo>
                  <a:lnTo>
                    <a:pt x="10" y="45"/>
                  </a:lnTo>
                  <a:lnTo>
                    <a:pt x="18" y="45"/>
                  </a:lnTo>
                  <a:lnTo>
                    <a:pt x="22" y="38"/>
                  </a:lnTo>
                  <a:close/>
                  <a:moveTo>
                    <a:pt x="47" y="10"/>
                  </a:moveTo>
                  <a:lnTo>
                    <a:pt x="51" y="20"/>
                  </a:lnTo>
                  <a:lnTo>
                    <a:pt x="59" y="20"/>
                  </a:lnTo>
                  <a:lnTo>
                    <a:pt x="53" y="26"/>
                  </a:lnTo>
                  <a:lnTo>
                    <a:pt x="55" y="34"/>
                  </a:lnTo>
                  <a:lnTo>
                    <a:pt x="47" y="28"/>
                  </a:lnTo>
                  <a:lnTo>
                    <a:pt x="41" y="34"/>
                  </a:lnTo>
                  <a:lnTo>
                    <a:pt x="43" y="26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5610" name="Rectangle 10"/>
            <p:cNvSpPr>
              <a:spLocks noChangeArrowheads="1"/>
            </p:cNvSpPr>
            <p:nvPr/>
          </p:nvSpPr>
          <p:spPr bwMode="auto">
            <a:xfrm>
              <a:off x="1664" y="67"/>
              <a:ext cx="5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 b="1">
                  <a:solidFill>
                    <a:srgbClr val="000000"/>
                  </a:solidFill>
                </a:rPr>
                <a:t>UNIA EUROPEJSKA</a:t>
              </a:r>
              <a:endParaRPr lang="pl-PL" sz="1800"/>
            </a:p>
          </p:txBody>
        </p:sp>
        <p:sp>
          <p:nvSpPr>
            <p:cNvPr id="25611" name="Rectangle 11"/>
            <p:cNvSpPr>
              <a:spLocks noChangeArrowheads="1"/>
            </p:cNvSpPr>
            <p:nvPr/>
          </p:nvSpPr>
          <p:spPr bwMode="auto">
            <a:xfrm>
              <a:off x="1575" y="125"/>
              <a:ext cx="65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EUROPEJSKI FUNDUSZ</a:t>
              </a:r>
              <a:endParaRPr lang="pl-PL" sz="1800"/>
            </a:p>
          </p:txBody>
        </p:sp>
        <p:sp>
          <p:nvSpPr>
            <p:cNvPr id="25612" name="Rectangle 12"/>
            <p:cNvSpPr>
              <a:spLocks noChangeArrowheads="1"/>
            </p:cNvSpPr>
            <p:nvPr/>
          </p:nvSpPr>
          <p:spPr bwMode="auto">
            <a:xfrm>
              <a:off x="1540" y="181"/>
              <a:ext cx="6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600">
                  <a:solidFill>
                    <a:srgbClr val="000000"/>
                  </a:solidFill>
                </a:rPr>
                <a:t>ROZWOJU REGIONALNEGO</a:t>
              </a:r>
              <a:endParaRPr lang="pl-PL" sz="1800"/>
            </a:p>
          </p:txBody>
        </p:sp>
      </p:grp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0" y="981075"/>
            <a:ext cx="91440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sz="2400"/>
              <a:t>Analiza MES wpływu struktury stereometrycznej powierzchni</a:t>
            </a:r>
          </a:p>
          <a:p>
            <a:r>
              <a:rPr lang="pl-PL" sz="2400"/>
              <a:t>na stan naprężeń w spoinie klejowej połączenia zakładkowego</a:t>
            </a: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539750" y="2349500"/>
            <a:ext cx="8135938" cy="2592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l"/>
            <a:r>
              <a:rPr lang="pl-PL" sz="2400"/>
              <a:t>WNIOSKI</a:t>
            </a:r>
          </a:p>
          <a:p>
            <a:pPr marL="342900" indent="-342900" algn="l"/>
            <a:endParaRPr lang="pl-PL" sz="2400"/>
          </a:p>
          <a:p>
            <a:pPr marL="342900" indent="-342900" algn="l">
              <a:buFontTx/>
              <a:buAutoNum type="arabicPeriod"/>
            </a:pPr>
            <a:r>
              <a:rPr lang="pl-PL" sz="1800"/>
              <a:t> Wykonana analiza wykazuję, że nierówności powierzchni są mikrokoncentratorami naprężeń wpływającymi na stan naprężeń w spoinie klejowej.</a:t>
            </a:r>
          </a:p>
          <a:p>
            <a:pPr marL="342900" indent="-342900" algn="l">
              <a:buFontTx/>
              <a:buAutoNum type="arabicPeriod"/>
            </a:pPr>
            <a:endParaRPr lang="pl-PL" sz="800"/>
          </a:p>
          <a:p>
            <a:pPr marL="342900" indent="-342900" algn="l">
              <a:buFontTx/>
              <a:buAutoNum type="arabicPeriod"/>
            </a:pPr>
            <a:r>
              <a:rPr lang="pl-PL" sz="1800"/>
              <a:t> Decydujący wpływ na koncentrację naprężeń wywierają dwa parametry:</a:t>
            </a:r>
          </a:p>
          <a:p>
            <a:pPr marL="800100" lvl="1" indent="-342900" algn="l"/>
            <a:r>
              <a:rPr lang="pl-PL" sz="1800"/>
              <a:t>    - wysokość chropowatości  </a:t>
            </a:r>
            <a:r>
              <a:rPr lang="pl-PL" sz="1800" i="1"/>
              <a:t>Rz</a:t>
            </a:r>
            <a:r>
              <a:rPr lang="pl-PL" sz="1800"/>
              <a:t>,</a:t>
            </a:r>
          </a:p>
          <a:p>
            <a:pPr marL="800100" lvl="1" indent="-342900" algn="l"/>
            <a:r>
              <a:rPr lang="pl-PL" sz="1800"/>
              <a:t>    - średni odstęp chropowatości </a:t>
            </a:r>
            <a:r>
              <a:rPr lang="pl-PL" sz="1800" i="1"/>
              <a:t>RSm.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2501</Words>
  <Application>Microsoft Office PowerPoint</Application>
  <PresentationFormat>Pokaz na ekranie (4:3)</PresentationFormat>
  <Paragraphs>474</Paragraphs>
  <Slides>30</Slides>
  <Notes>5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2" baseType="lpstr">
      <vt:lpstr>Projekt domyślny</vt:lpstr>
      <vt:lpstr>CorelDRAW</vt:lpstr>
      <vt:lpstr>ZB - 15   Niekonwencjonalne technologie łączenia elementów konstrukcji lotniczych </vt:lpstr>
      <vt:lpstr>Slajd 2</vt:lpstr>
      <vt:lpstr>Główne wyniki zrealizowanych prac badawczych</vt:lpstr>
      <vt:lpstr>Slajd 4</vt:lpstr>
      <vt:lpstr>Slajd 5</vt:lpstr>
      <vt:lpstr>Główne wyniki zrealizowanych prac badawczych</vt:lpstr>
      <vt:lpstr>Główne wyniki zrealizowanych prac badawczych</vt:lpstr>
      <vt:lpstr>Główne wyniki zrealizowanych prac badawczych</vt:lpstr>
      <vt:lpstr>Główne wyniki zrealizowanych prac badawczych</vt:lpstr>
      <vt:lpstr>Główne wyniki zrealizowanych prac badawczych</vt:lpstr>
      <vt:lpstr>Główne wyniki zrealizowanych prac badawczych</vt:lpstr>
      <vt:lpstr>Główne wyniki zrealizowanych prac badawczych</vt:lpstr>
      <vt:lpstr>Główne wyniki zrealizowanych prac badawczych</vt:lpstr>
      <vt:lpstr>Główne wyniki zrealizowanych prac badawczych</vt:lpstr>
      <vt:lpstr>Główne wyniki zrealizowanych prac badawczych</vt:lpstr>
      <vt:lpstr>Slajd 16</vt:lpstr>
      <vt:lpstr>Dane do wskaźników realizacji celów projektu</vt:lpstr>
      <vt:lpstr>Dane do wskaźników realizacji celów projektu</vt:lpstr>
      <vt:lpstr>Dane do wskaźników realizacji celów projektu</vt:lpstr>
      <vt:lpstr>Dane do wskaźników realizacji celów projektu</vt:lpstr>
      <vt:lpstr>Dane do wskaźników realizacji celów projektu</vt:lpstr>
      <vt:lpstr>Dane do wskaźników realizacji celów projektu</vt:lpstr>
      <vt:lpstr>Dane do wskaźników realizacji celów projektu</vt:lpstr>
      <vt:lpstr>Dane do wskaźników realizacji celów projektu</vt:lpstr>
      <vt:lpstr>Dane do wskaźników realizacji celów projektu</vt:lpstr>
      <vt:lpstr>Dane do wskaźników realizacji celów projektu</vt:lpstr>
      <vt:lpstr>Dane do wskaźników realizacji celów projektu</vt:lpstr>
      <vt:lpstr>Dane do wskaźników realizacji celów projektu</vt:lpstr>
      <vt:lpstr>Stan współpracy  z przedsiębiorstwami  Doliny Lotniczej</vt:lpstr>
      <vt:lpstr>Dane do wskaźników realizacji celów projektu</vt:lpstr>
    </vt:vector>
  </TitlesOfParts>
  <Company>PRz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Arkadiusz Rzucidło</dc:creator>
  <cp:lastModifiedBy>Tomek</cp:lastModifiedBy>
  <cp:revision>64</cp:revision>
  <dcterms:created xsi:type="dcterms:W3CDTF">2009-11-26T08:35:46Z</dcterms:created>
  <dcterms:modified xsi:type="dcterms:W3CDTF">2010-06-28T20:14:42Z</dcterms:modified>
</cp:coreProperties>
</file>